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5" r:id="rId1"/>
  </p:sldMasterIdLst>
  <p:notesMasterIdLst>
    <p:notesMasterId r:id="rId31"/>
  </p:notesMasterIdLst>
  <p:sldIdLst>
    <p:sldId id="256" r:id="rId2"/>
    <p:sldId id="257" r:id="rId3"/>
    <p:sldId id="261" r:id="rId4"/>
    <p:sldId id="258" r:id="rId5"/>
    <p:sldId id="260" r:id="rId6"/>
    <p:sldId id="264" r:id="rId7"/>
    <p:sldId id="279" r:id="rId8"/>
    <p:sldId id="284" r:id="rId9"/>
    <p:sldId id="285" r:id="rId10"/>
    <p:sldId id="283" r:id="rId11"/>
    <p:sldId id="269" r:id="rId12"/>
    <p:sldId id="270" r:id="rId13"/>
    <p:sldId id="271" r:id="rId14"/>
    <p:sldId id="274" r:id="rId15"/>
    <p:sldId id="275" r:id="rId16"/>
    <p:sldId id="288" r:id="rId17"/>
    <p:sldId id="277" r:id="rId18"/>
    <p:sldId id="276" r:id="rId19"/>
    <p:sldId id="278" r:id="rId20"/>
    <p:sldId id="287" r:id="rId21"/>
    <p:sldId id="292" r:id="rId22"/>
    <p:sldId id="280" r:id="rId23"/>
    <p:sldId id="281" r:id="rId24"/>
    <p:sldId id="282" r:id="rId25"/>
    <p:sldId id="290" r:id="rId26"/>
    <p:sldId id="291" r:id="rId27"/>
    <p:sldId id="289" r:id="rId28"/>
    <p:sldId id="272" r:id="rId29"/>
    <p:sldId id="26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79" autoAdjust="0"/>
    <p:restoredTop sz="94660"/>
  </p:normalViewPr>
  <p:slideViewPr>
    <p:cSldViewPr snapToGrid="0">
      <p:cViewPr varScale="1">
        <p:scale>
          <a:sx n="105" d="100"/>
          <a:sy n="105" d="100"/>
        </p:scale>
        <p:origin x="138"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2E420-C367-48F4-9280-7D3D3F7BDC9A}" type="datetimeFigureOut">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982C1-51F6-4C95-95CE-438C5D582D50}" type="slidenum">
              <a:rPr lang="en-US" smtClean="0"/>
              <a:t>‹#›</a:t>
            </a:fld>
            <a:endParaRPr lang="en-US"/>
          </a:p>
        </p:txBody>
      </p:sp>
    </p:spTree>
    <p:extLst>
      <p:ext uri="{BB962C8B-B14F-4D97-AF65-F5344CB8AC3E}">
        <p14:creationId xmlns:p14="http://schemas.microsoft.com/office/powerpoint/2010/main" val="90658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2" name="Google Shape;77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60cf42f87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9" name="Google Shape;779;g60cf42f87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60cf42f87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60cf42f87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964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5540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130384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4710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03904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8/26/2019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85724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9223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0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481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8/26/2019</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4195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8/26/2019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7973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8/26/2019</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208911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8/26/2019</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0854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8/26/2019</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4951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8/26/2019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13747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8/26/2019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6813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t>8/26/2019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2804832"/>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 id="2147483967" r:id="rId12"/>
    <p:sldLayoutId id="2147483968" r:id="rId13"/>
    <p:sldLayoutId id="2147483969" r:id="rId14"/>
    <p:sldLayoutId id="2147483970" r:id="rId15"/>
    <p:sldLayoutId id="2147483971"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s://ieeexplore-ieee-org.libproxy1.nus.edu.sg/stamp/stamp.jsp?tp=&amp;arnumber=7425963" TargetMode="External"/><Relationship Id="rId3" Type="http://schemas.openxmlformats.org/officeDocument/2006/relationships/hyperlink" Target="https://www.kaggle.com/c/grasp-and-lift-eeg-detection" TargetMode="External"/><Relationship Id="rId7" Type="http://schemas.openxmlformats.org/officeDocument/2006/relationships/hyperlink" Target="https://ieeexplore.ieee.org/document/7844566" TargetMode="External"/><Relationship Id="rId2" Type="http://schemas.openxmlformats.org/officeDocument/2006/relationships/hyperlink" Target="https://www.nature.com/articles/sdata201447" TargetMode="External"/><Relationship Id="rId1" Type="http://schemas.openxmlformats.org/officeDocument/2006/relationships/slideLayout" Target="../slideLayouts/slideLayout4.xml"/><Relationship Id="rId6" Type="http://schemas.openxmlformats.org/officeDocument/2006/relationships/hyperlink" Target="https://ieeexplore.ieee.org/document/7425963" TargetMode="External"/><Relationship Id="rId5" Type="http://schemas.openxmlformats.org/officeDocument/2006/relationships/hyperlink" Target="https://www.researchgate.net/publication/303363213_Pushing_the_limits_of_BCI_accuracy_Winning_solution_of_the_Grasp_Lift_EEG_challenge" TargetMode="External"/><Relationship Id="rId10" Type="http://schemas.openxmlformats.org/officeDocument/2006/relationships/hyperlink" Target="https://github.com/hjweide/kaggle-grasp-and-lift" TargetMode="External"/><Relationship Id="rId4" Type="http://schemas.openxmlformats.org/officeDocument/2006/relationships/hyperlink" Target="https://github.com/alexandrebarachant/Grasp-and-lift-EEG-challenge" TargetMode="External"/><Relationship Id="rId9" Type="http://schemas.openxmlformats.org/officeDocument/2006/relationships/hyperlink" Target="https://jimmysuen.github.io/"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2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5.png"/><Relationship Id="rId5" Type="http://schemas.openxmlformats.org/officeDocument/2006/relationships/slideLayout" Target="../slideLayouts/slideLayout4.xml"/><Relationship Id="rId4" Type="http://schemas.openxmlformats.org/officeDocument/2006/relationships/video" Target="../media/media2.avi"/></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2" name="Group 115">
            <a:extLst>
              <a:ext uri="{FF2B5EF4-FFF2-40B4-BE49-F238E27FC236}">
                <a16:creationId xmlns:a16="http://schemas.microsoft.com/office/drawing/2014/main" id="{5D1F2FD8-11FD-4495-9EFA-1D11D791D8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7" name="Freeform 11">
              <a:extLst>
                <a:ext uri="{FF2B5EF4-FFF2-40B4-BE49-F238E27FC236}">
                  <a16:creationId xmlns:a16="http://schemas.microsoft.com/office/drawing/2014/main" id="{F07E62E0-C435-4556-B265-2AC622C08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8" name="Freeform 12">
              <a:extLst>
                <a:ext uri="{FF2B5EF4-FFF2-40B4-BE49-F238E27FC236}">
                  <a16:creationId xmlns:a16="http://schemas.microsoft.com/office/drawing/2014/main" id="{A31AA73F-4D24-48A1-B14B-50392BB2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9" name="Freeform 13">
              <a:extLst>
                <a:ext uri="{FF2B5EF4-FFF2-40B4-BE49-F238E27FC236}">
                  <a16:creationId xmlns:a16="http://schemas.microsoft.com/office/drawing/2014/main" id="{B1A912C9-FD8E-4C0D-A7B5-5240BF154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0" name="Freeform 14">
              <a:extLst>
                <a:ext uri="{FF2B5EF4-FFF2-40B4-BE49-F238E27FC236}">
                  <a16:creationId xmlns:a16="http://schemas.microsoft.com/office/drawing/2014/main" id="{0C687240-9008-4C95-9A83-BAE72BF3D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1" name="Freeform 15">
              <a:extLst>
                <a:ext uri="{FF2B5EF4-FFF2-40B4-BE49-F238E27FC236}">
                  <a16:creationId xmlns:a16="http://schemas.microsoft.com/office/drawing/2014/main" id="{7E87EBB2-C786-4064-9E78-21C52E76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22" name="Freeform 16">
              <a:extLst>
                <a:ext uri="{FF2B5EF4-FFF2-40B4-BE49-F238E27FC236}">
                  <a16:creationId xmlns:a16="http://schemas.microsoft.com/office/drawing/2014/main" id="{6AEC0C10-BB8D-4A8E-8160-9B514B5F7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23" name="Freeform 17">
              <a:extLst>
                <a:ext uri="{FF2B5EF4-FFF2-40B4-BE49-F238E27FC236}">
                  <a16:creationId xmlns:a16="http://schemas.microsoft.com/office/drawing/2014/main" id="{3E2AE5E5-81C4-4817-85A9-6700C135C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4" name="Freeform 18">
              <a:extLst>
                <a:ext uri="{FF2B5EF4-FFF2-40B4-BE49-F238E27FC236}">
                  <a16:creationId xmlns:a16="http://schemas.microsoft.com/office/drawing/2014/main" id="{0E29C0C2-2A04-4AC1-9181-B811A06B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5" name="Freeform 19">
              <a:extLst>
                <a:ext uri="{FF2B5EF4-FFF2-40B4-BE49-F238E27FC236}">
                  <a16:creationId xmlns:a16="http://schemas.microsoft.com/office/drawing/2014/main" id="{13DA17A5-17E1-4B7D-9ABD-C7ED44F1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6" name="Freeform 20">
              <a:extLst>
                <a:ext uri="{FF2B5EF4-FFF2-40B4-BE49-F238E27FC236}">
                  <a16:creationId xmlns:a16="http://schemas.microsoft.com/office/drawing/2014/main" id="{7C6F6843-161E-4C29-A663-8DBA4D48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7" name="Freeform 21">
              <a:extLst>
                <a:ext uri="{FF2B5EF4-FFF2-40B4-BE49-F238E27FC236}">
                  <a16:creationId xmlns:a16="http://schemas.microsoft.com/office/drawing/2014/main" id="{A516671D-8E1D-4713-BE9D-81B0C35FE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8" name="Freeform 22">
              <a:extLst>
                <a:ext uri="{FF2B5EF4-FFF2-40B4-BE49-F238E27FC236}">
                  <a16:creationId xmlns:a16="http://schemas.microsoft.com/office/drawing/2014/main" id="{4E04D4C8-7532-4BBD-9AF8-3249324AF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3" name="Group 129">
            <a:extLst>
              <a:ext uri="{FF2B5EF4-FFF2-40B4-BE49-F238E27FC236}">
                <a16:creationId xmlns:a16="http://schemas.microsoft.com/office/drawing/2014/main" id="{B87488CD-16CF-4BC7-BD9F-4F4EB13B0B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31" name="Freeform 27">
              <a:extLst>
                <a:ext uri="{FF2B5EF4-FFF2-40B4-BE49-F238E27FC236}">
                  <a16:creationId xmlns:a16="http://schemas.microsoft.com/office/drawing/2014/main" id="{40224168-C932-4F63-8CEA-2465E192B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32" name="Freeform 28">
              <a:extLst>
                <a:ext uri="{FF2B5EF4-FFF2-40B4-BE49-F238E27FC236}">
                  <a16:creationId xmlns:a16="http://schemas.microsoft.com/office/drawing/2014/main" id="{F2291983-5E57-490B-B713-0A78B584F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3" name="Freeform 29">
              <a:extLst>
                <a:ext uri="{FF2B5EF4-FFF2-40B4-BE49-F238E27FC236}">
                  <a16:creationId xmlns:a16="http://schemas.microsoft.com/office/drawing/2014/main" id="{815C3A19-E287-48A6-9ECB-D0409D37F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34" name="Freeform 30">
              <a:extLst>
                <a:ext uri="{FF2B5EF4-FFF2-40B4-BE49-F238E27FC236}">
                  <a16:creationId xmlns:a16="http://schemas.microsoft.com/office/drawing/2014/main" id="{0196FC81-2B97-4747-859B-2475FFD12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5" name="Freeform 31">
              <a:extLst>
                <a:ext uri="{FF2B5EF4-FFF2-40B4-BE49-F238E27FC236}">
                  <a16:creationId xmlns:a16="http://schemas.microsoft.com/office/drawing/2014/main" id="{43A76FF0-4A33-44A0-AE53-92146AA8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6" name="Freeform 32">
              <a:extLst>
                <a:ext uri="{FF2B5EF4-FFF2-40B4-BE49-F238E27FC236}">
                  <a16:creationId xmlns:a16="http://schemas.microsoft.com/office/drawing/2014/main" id="{B94FC67F-70D7-496B-BFA2-B2AACF2ED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7" name="Freeform 33">
              <a:extLst>
                <a:ext uri="{FF2B5EF4-FFF2-40B4-BE49-F238E27FC236}">
                  <a16:creationId xmlns:a16="http://schemas.microsoft.com/office/drawing/2014/main" id="{761C78BD-A48E-4171-AC10-D066FDF46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8" name="Freeform 34">
              <a:extLst>
                <a:ext uri="{FF2B5EF4-FFF2-40B4-BE49-F238E27FC236}">
                  <a16:creationId xmlns:a16="http://schemas.microsoft.com/office/drawing/2014/main" id="{8DD13455-5B55-48B7-AA52-981C48B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9" name="Freeform 35">
              <a:extLst>
                <a:ext uri="{FF2B5EF4-FFF2-40B4-BE49-F238E27FC236}">
                  <a16:creationId xmlns:a16="http://schemas.microsoft.com/office/drawing/2014/main" id="{8AFF35F4-12AC-44F3-AC19-88F2E3F9B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40" name="Freeform 36">
              <a:extLst>
                <a:ext uri="{FF2B5EF4-FFF2-40B4-BE49-F238E27FC236}">
                  <a16:creationId xmlns:a16="http://schemas.microsoft.com/office/drawing/2014/main" id="{410D4BFE-B9DB-440B-BF78-21B4F317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41" name="Freeform 37">
              <a:extLst>
                <a:ext uri="{FF2B5EF4-FFF2-40B4-BE49-F238E27FC236}">
                  <a16:creationId xmlns:a16="http://schemas.microsoft.com/office/drawing/2014/main" id="{8F0E6EB0-F23E-4342-9FBD-3178F4B81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42" name="Freeform 38">
              <a:extLst>
                <a:ext uri="{FF2B5EF4-FFF2-40B4-BE49-F238E27FC236}">
                  <a16:creationId xmlns:a16="http://schemas.microsoft.com/office/drawing/2014/main" id="{3A4E0803-C8CF-4E6B-95EF-BBEBF237E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4" name="Rectangle 143">
            <a:extLst>
              <a:ext uri="{FF2B5EF4-FFF2-40B4-BE49-F238E27FC236}">
                <a16:creationId xmlns:a16="http://schemas.microsoft.com/office/drawing/2014/main" id="{F6D9986E-2FC4-4377-B163-42766AD82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11">
            <a:extLst>
              <a:ext uri="{FF2B5EF4-FFF2-40B4-BE49-F238E27FC236}">
                <a16:creationId xmlns:a16="http://schemas.microsoft.com/office/drawing/2014/main" id="{50807C25-453D-4A47-A22C-3AE0C4E0E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48" name="Rectangle 147">
            <a:extLst>
              <a:ext uri="{FF2B5EF4-FFF2-40B4-BE49-F238E27FC236}">
                <a16:creationId xmlns:a16="http://schemas.microsoft.com/office/drawing/2014/main" id="{9F2E081B-CB5A-48B7-A440-B179A2EFB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30237-D281-40FD-BDCD-592D2828D3C4}"/>
              </a:ext>
            </a:extLst>
          </p:cNvPr>
          <p:cNvSpPr>
            <a:spLocks noGrp="1"/>
          </p:cNvSpPr>
          <p:nvPr>
            <p:ph type="ctrTitle"/>
          </p:nvPr>
        </p:nvSpPr>
        <p:spPr>
          <a:xfrm>
            <a:off x="649224" y="645106"/>
            <a:ext cx="3650279" cy="1259894"/>
          </a:xfrm>
        </p:spPr>
        <p:txBody>
          <a:bodyPr vert="horz" lIns="91440" tIns="45720" rIns="91440" bIns="45720" rtlCol="0" anchor="t">
            <a:normAutofit/>
          </a:bodyPr>
          <a:lstStyle/>
          <a:p>
            <a:pPr>
              <a:lnSpc>
                <a:spcPct val="90000"/>
              </a:lnSpc>
            </a:pPr>
            <a:r>
              <a:rPr lang="en-US" sz="1700" cap="all"/>
              <a:t>Understanding of EEG Signal variation over days and subjects for general classification purpose</a:t>
            </a:r>
            <a:br>
              <a:rPr lang="en-US" sz="1700" cap="all"/>
            </a:br>
            <a:endParaRPr lang="en-US" sz="1700"/>
          </a:p>
        </p:txBody>
      </p:sp>
      <p:sp>
        <p:nvSpPr>
          <p:cNvPr id="150" name="Rectangle 149">
            <a:extLst>
              <a:ext uri="{FF2B5EF4-FFF2-40B4-BE49-F238E27FC236}">
                <a16:creationId xmlns:a16="http://schemas.microsoft.com/office/drawing/2014/main" id="{012F442E-AE2B-4E8D-B609-E1E0A01DA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12CF1A3E-CEA1-449D-B9C0-E722652AB870}"/>
              </a:ext>
            </a:extLst>
          </p:cNvPr>
          <p:cNvSpPr>
            <a:spLocks noGrp="1"/>
          </p:cNvSpPr>
          <p:nvPr>
            <p:ph type="subTitle" idx="1"/>
          </p:nvPr>
        </p:nvSpPr>
        <p:spPr>
          <a:xfrm>
            <a:off x="649225" y="2133600"/>
            <a:ext cx="3650278" cy="3759253"/>
          </a:xfrm>
        </p:spPr>
        <p:txBody>
          <a:bodyPr vert="horz" lIns="91440" tIns="45720" rIns="91440" bIns="45720" rtlCol="0">
            <a:normAutofit/>
          </a:bodyPr>
          <a:lstStyle/>
          <a:p>
            <a:pPr>
              <a:buFont typeface="Wingdings 3" charset="2"/>
              <a:buChar char=""/>
            </a:pPr>
            <a:r>
              <a:rPr lang="en-US" sz="1400" spc="375" dirty="0">
                <a:solidFill>
                  <a:schemeClr val="tx1">
                    <a:lumMod val="75000"/>
                    <a:lumOff val="25000"/>
                  </a:schemeClr>
                </a:solidFill>
              </a:rPr>
              <a:t>Bharat Nagaraju -A0178258N</a:t>
            </a:r>
          </a:p>
          <a:p>
            <a:pPr>
              <a:buFont typeface="Wingdings 3" charset="2"/>
              <a:buChar char=""/>
            </a:pPr>
            <a:r>
              <a:rPr lang="en-US" sz="1400" spc="375" dirty="0">
                <a:solidFill>
                  <a:schemeClr val="tx1">
                    <a:lumMod val="75000"/>
                    <a:lumOff val="25000"/>
                  </a:schemeClr>
                </a:solidFill>
              </a:rPr>
              <a:t>Chan </a:t>
            </a:r>
            <a:r>
              <a:rPr lang="en-US" sz="1400" spc="375" dirty="0" err="1">
                <a:solidFill>
                  <a:schemeClr val="tx1">
                    <a:lumMod val="75000"/>
                    <a:lumOff val="25000"/>
                  </a:schemeClr>
                </a:solidFill>
              </a:rPr>
              <a:t>Su</a:t>
            </a:r>
            <a:r>
              <a:rPr lang="en-US" sz="1400" spc="375" dirty="0">
                <a:solidFill>
                  <a:schemeClr val="tx1">
                    <a:lumMod val="75000"/>
                    <a:lumOff val="25000"/>
                  </a:schemeClr>
                </a:solidFill>
              </a:rPr>
              <a:t>-Wen Philemon - A0110588E</a:t>
            </a:r>
          </a:p>
          <a:p>
            <a:pPr>
              <a:buFont typeface="Wingdings 3" charset="2"/>
              <a:buChar char=""/>
            </a:pPr>
            <a:r>
              <a:rPr lang="en-US" sz="1400" spc="375" dirty="0">
                <a:solidFill>
                  <a:schemeClr val="tx1">
                    <a:lumMod val="75000"/>
                    <a:lumOff val="25000"/>
                  </a:schemeClr>
                </a:solidFill>
              </a:rPr>
              <a:t>Vignesh ram </a:t>
            </a:r>
            <a:r>
              <a:rPr lang="en-US" sz="1400" spc="375" dirty="0" err="1">
                <a:solidFill>
                  <a:schemeClr val="tx1">
                    <a:lumMod val="75000"/>
                    <a:lumOff val="25000"/>
                  </a:schemeClr>
                </a:solidFill>
              </a:rPr>
              <a:t>andiappan</a:t>
            </a:r>
            <a:r>
              <a:rPr lang="en-US" sz="1400" spc="375" dirty="0">
                <a:solidFill>
                  <a:schemeClr val="tx1">
                    <a:lumMod val="75000"/>
                    <a:lumOff val="25000"/>
                  </a:schemeClr>
                </a:solidFill>
              </a:rPr>
              <a:t> </a:t>
            </a:r>
            <a:r>
              <a:rPr lang="en-US" sz="1400" spc="375" dirty="0" err="1">
                <a:solidFill>
                  <a:schemeClr val="tx1">
                    <a:lumMod val="75000"/>
                    <a:lumOff val="25000"/>
                  </a:schemeClr>
                </a:solidFill>
              </a:rPr>
              <a:t>selvaraj</a:t>
            </a:r>
            <a:r>
              <a:rPr lang="en-US" sz="1400" spc="375" dirty="0">
                <a:solidFill>
                  <a:schemeClr val="tx1">
                    <a:lumMod val="75000"/>
                    <a:lumOff val="25000"/>
                  </a:schemeClr>
                </a:solidFill>
              </a:rPr>
              <a:t> -A0178215A</a:t>
            </a:r>
          </a:p>
          <a:p>
            <a:pPr>
              <a:buFont typeface="Wingdings 3" charset="2"/>
              <a:buChar char=""/>
            </a:pPr>
            <a:endParaRPr lang="en-US" sz="1400" dirty="0">
              <a:solidFill>
                <a:schemeClr val="tx1">
                  <a:lumMod val="75000"/>
                  <a:lumOff val="25000"/>
                </a:schemeClr>
              </a:solidFill>
            </a:endParaRPr>
          </a:p>
        </p:txBody>
      </p:sp>
      <p:pic>
        <p:nvPicPr>
          <p:cNvPr id="5" name="Picture 4">
            <a:extLst>
              <a:ext uri="{FF2B5EF4-FFF2-40B4-BE49-F238E27FC236}">
                <a16:creationId xmlns:a16="http://schemas.microsoft.com/office/drawing/2014/main" id="{532C1F0E-15C5-44BB-AE63-52DBFC298691}"/>
              </a:ext>
            </a:extLst>
          </p:cNvPr>
          <p:cNvPicPr>
            <a:picLocks noChangeAspect="1"/>
          </p:cNvPicPr>
          <p:nvPr/>
        </p:nvPicPr>
        <p:blipFill rotWithShape="1">
          <a:blip r:embed="rId2"/>
          <a:srcRect t="19724" r="-1" b="1533"/>
          <a:stretch/>
        </p:blipFill>
        <p:spPr>
          <a:xfrm>
            <a:off x="4654295" y="1029996"/>
            <a:ext cx="3360173" cy="1766121"/>
          </a:xfrm>
          <a:prstGeom prst="rect">
            <a:avLst/>
          </a:prstGeom>
        </p:spPr>
      </p:pic>
      <p:pic>
        <p:nvPicPr>
          <p:cNvPr id="9" name="Picture 8">
            <a:extLst>
              <a:ext uri="{FF2B5EF4-FFF2-40B4-BE49-F238E27FC236}">
                <a16:creationId xmlns:a16="http://schemas.microsoft.com/office/drawing/2014/main" id="{C8270C7A-02C9-4BEA-ABA1-8802C577AB08}"/>
              </a:ext>
            </a:extLst>
          </p:cNvPr>
          <p:cNvPicPr>
            <a:picLocks noChangeAspect="1"/>
          </p:cNvPicPr>
          <p:nvPr/>
        </p:nvPicPr>
        <p:blipFill>
          <a:blip r:embed="rId3"/>
          <a:stretch>
            <a:fillRect/>
          </a:stretch>
        </p:blipFill>
        <p:spPr>
          <a:xfrm>
            <a:off x="4654295" y="4055505"/>
            <a:ext cx="3360173" cy="1128740"/>
          </a:xfrm>
          <a:prstGeom prst="rect">
            <a:avLst/>
          </a:prstGeom>
        </p:spPr>
      </p:pic>
      <p:pic>
        <p:nvPicPr>
          <p:cNvPr id="7" name="Picture 6">
            <a:extLst>
              <a:ext uri="{FF2B5EF4-FFF2-40B4-BE49-F238E27FC236}">
                <a16:creationId xmlns:a16="http://schemas.microsoft.com/office/drawing/2014/main" id="{F0BD30B6-01A0-47FE-868B-6515A6994A41}"/>
              </a:ext>
            </a:extLst>
          </p:cNvPr>
          <p:cNvPicPr>
            <a:picLocks noChangeAspect="1"/>
          </p:cNvPicPr>
          <p:nvPr/>
        </p:nvPicPr>
        <p:blipFill>
          <a:blip r:embed="rId4"/>
          <a:stretch>
            <a:fillRect/>
          </a:stretch>
        </p:blipFill>
        <p:spPr>
          <a:xfrm>
            <a:off x="8178194" y="1569003"/>
            <a:ext cx="3394926" cy="3394926"/>
          </a:xfrm>
          <a:prstGeom prst="rect">
            <a:avLst/>
          </a:prstGeom>
        </p:spPr>
      </p:pic>
      <p:sp>
        <p:nvSpPr>
          <p:cNvPr id="152" name="Freeform 11">
            <a:extLst>
              <a:ext uri="{FF2B5EF4-FFF2-40B4-BE49-F238E27FC236}">
                <a16:creationId xmlns:a16="http://schemas.microsoft.com/office/drawing/2014/main" id="{85667E18-65F1-4B6C-B237-5784682F8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5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49" name="Group 1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0" name="Group 2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1" name="Rectangle 3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2"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1627632" y="624109"/>
            <a:ext cx="2487168" cy="5614951"/>
          </a:xfrm>
        </p:spPr>
        <p:txBody>
          <a:bodyPr vert="horz" lIns="91440" tIns="45720" rIns="91440" bIns="45720" rtlCol="0" anchor="t">
            <a:normAutofit/>
          </a:bodyPr>
          <a:lstStyle/>
          <a:p>
            <a:r>
              <a:rPr lang="en-US" sz="3200"/>
              <a:t>Comparison of Algorithms</a:t>
            </a:r>
          </a:p>
        </p:txBody>
      </p:sp>
      <p:sp>
        <p:nvSpPr>
          <p:cNvPr id="3" name="Content Placeholder 2">
            <a:extLst>
              <a:ext uri="{FF2B5EF4-FFF2-40B4-BE49-F238E27FC236}">
                <a16:creationId xmlns:a16="http://schemas.microsoft.com/office/drawing/2014/main" id="{3CBAD68B-6D86-4D32-B866-FF07A1E6C0A5}"/>
              </a:ext>
            </a:extLst>
          </p:cNvPr>
          <p:cNvSpPr>
            <a:spLocks noGrp="1"/>
          </p:cNvSpPr>
          <p:nvPr>
            <p:ph sz="half" idx="1"/>
          </p:nvPr>
        </p:nvSpPr>
        <p:spPr>
          <a:xfrm>
            <a:off x="4700016" y="624110"/>
            <a:ext cx="6804596" cy="3484903"/>
          </a:xfrm>
        </p:spPr>
        <p:txBody>
          <a:bodyPr vert="horz" lIns="91440" tIns="45720" rIns="91440" bIns="45720" rtlCol="0">
            <a:normAutofit/>
          </a:bodyPr>
          <a:lstStyle/>
          <a:p>
            <a:r>
              <a:rPr lang="en-US"/>
              <a:t>Results of the algorithms show that the pre-processing such as filter banks or CSP increase the detection accuracy </a:t>
            </a:r>
          </a:p>
          <a:p>
            <a:r>
              <a:rPr lang="en-US"/>
              <a:t>ANN shows the best performance out of 3 algorithms. </a:t>
            </a:r>
          </a:p>
          <a:p>
            <a:r>
              <a:rPr lang="en-US"/>
              <a:t>Time or frequency-domain analysis of the inter-layer activations could help to understand the ANN working process. </a:t>
            </a:r>
            <a:endParaRPr lang="en-US" dirty="0"/>
          </a:p>
        </p:txBody>
      </p:sp>
      <p:pic>
        <p:nvPicPr>
          <p:cNvPr id="6" name="Picture 5">
            <a:extLst>
              <a:ext uri="{FF2B5EF4-FFF2-40B4-BE49-F238E27FC236}">
                <a16:creationId xmlns:a16="http://schemas.microsoft.com/office/drawing/2014/main" id="{AC51069B-75BD-4B11-9AA5-B8319F59C118}"/>
              </a:ext>
            </a:extLst>
          </p:cNvPr>
          <p:cNvPicPr>
            <a:picLocks noChangeAspect="1"/>
          </p:cNvPicPr>
          <p:nvPr/>
        </p:nvPicPr>
        <p:blipFill>
          <a:blip r:embed="rId2"/>
          <a:stretch>
            <a:fillRect/>
          </a:stretch>
        </p:blipFill>
        <p:spPr>
          <a:xfrm>
            <a:off x="4707827" y="4405209"/>
            <a:ext cx="6877621" cy="1722850"/>
          </a:xfrm>
          <a:prstGeom prst="rect">
            <a:avLst/>
          </a:prstGeom>
        </p:spPr>
      </p:pic>
    </p:spTree>
    <p:extLst>
      <p:ext uri="{BB962C8B-B14F-4D97-AF65-F5344CB8AC3E}">
        <p14:creationId xmlns:p14="http://schemas.microsoft.com/office/powerpoint/2010/main" val="169655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531B1-DC69-461E-B050-7CC9FEF87027}"/>
              </a:ext>
            </a:extLst>
          </p:cNvPr>
          <p:cNvSpPr>
            <a:spLocks noGrp="1"/>
          </p:cNvSpPr>
          <p:nvPr>
            <p:ph type="title"/>
          </p:nvPr>
        </p:nvSpPr>
        <p:spPr>
          <a:xfrm>
            <a:off x="1046019" y="942108"/>
            <a:ext cx="3256550" cy="4969113"/>
          </a:xfrm>
        </p:spPr>
        <p:txBody>
          <a:bodyPr vert="horz" lIns="91440" tIns="45720" rIns="91440" bIns="45720" rtlCol="0" anchor="ctr">
            <a:normAutofit/>
          </a:bodyPr>
          <a:lstStyle/>
          <a:p>
            <a:r>
              <a:rPr lang="en-US" b="1" cap="all">
                <a:solidFill>
                  <a:schemeClr val="tx2">
                    <a:lumMod val="75000"/>
                  </a:schemeClr>
                </a:solidFill>
              </a:rPr>
              <a:t>Problem solving Paradigm – Healthy subjects</a:t>
            </a:r>
            <a:br>
              <a:rPr lang="en-US" b="1" cap="all">
                <a:solidFill>
                  <a:schemeClr val="tx2">
                    <a:lumMod val="75000"/>
                  </a:schemeClr>
                </a:solidFill>
              </a:rPr>
            </a:br>
            <a:endParaRPr lang="en-US">
              <a:solidFill>
                <a:schemeClr val="tx2">
                  <a:lumMod val="75000"/>
                </a:schemeClr>
              </a:solidFill>
            </a:endParaRPr>
          </a:p>
        </p:txBody>
      </p:sp>
      <p:sp>
        <p:nvSpPr>
          <p:cNvPr id="42" name="Rectangle 4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8"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9"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0"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1"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2"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3"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4"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5"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44397EDF-DBA1-4DB4-8B5D-2EC428057510}"/>
              </a:ext>
            </a:extLst>
          </p:cNvPr>
          <p:cNvSpPr>
            <a:spLocks noGrp="1"/>
          </p:cNvSpPr>
          <p:nvPr>
            <p:ph sz="half" idx="1"/>
          </p:nvPr>
        </p:nvSpPr>
        <p:spPr>
          <a:xfrm>
            <a:off x="5049062" y="942108"/>
            <a:ext cx="6455549" cy="4969114"/>
          </a:xfrm>
        </p:spPr>
        <p:txBody>
          <a:bodyPr vert="horz" lIns="91440" tIns="45720" rIns="91440" bIns="45720" rtlCol="0" anchor="ctr">
            <a:normAutofit/>
          </a:bodyPr>
          <a:lstStyle/>
          <a:p>
            <a:r>
              <a:rPr lang="en-US">
                <a:solidFill>
                  <a:schemeClr val="tx2">
                    <a:lumMod val="75000"/>
                  </a:schemeClr>
                </a:solidFill>
              </a:rPr>
              <a:t>A 3-level classification architecture will be deployed as below.</a:t>
            </a:r>
          </a:p>
          <a:p>
            <a:r>
              <a:rPr lang="en-US">
                <a:solidFill>
                  <a:schemeClr val="tx2">
                    <a:lumMod val="75000"/>
                  </a:schemeClr>
                </a:solidFill>
              </a:rPr>
              <a:t>Level 1 : Models are subject-specific (i.e. trained independently on each subject). Goal is to provide support and diversity for level 2 models.</a:t>
            </a:r>
          </a:p>
          <a:p>
            <a:r>
              <a:rPr lang="en-US">
                <a:solidFill>
                  <a:schemeClr val="tx2">
                    <a:lumMod val="75000"/>
                  </a:schemeClr>
                </a:solidFill>
              </a:rPr>
              <a:t>Level 2 : Global models (i.e. not subject-specific). Main goal is to consider the temporal structure and relationship between events.</a:t>
            </a:r>
          </a:p>
          <a:p>
            <a:r>
              <a:rPr lang="en-US">
                <a:solidFill>
                  <a:schemeClr val="tx2">
                    <a:lumMod val="75000"/>
                  </a:schemeClr>
                </a:solidFill>
              </a:rPr>
              <a:t>Level 3 : Models are ensemble on level 2 predictions via an algorithm that optimizes level 2 models' weights to maximize AUC and reduce the over fitting.</a:t>
            </a:r>
          </a:p>
          <a:p>
            <a:r>
              <a:rPr lang="en-US">
                <a:solidFill>
                  <a:schemeClr val="tx2">
                    <a:lumMod val="75000"/>
                  </a:schemeClr>
                </a:solidFill>
              </a:rPr>
              <a:t>Then the model is trained over ALS patient’s data after pre-processing and modelled to identify the transfer function</a:t>
            </a:r>
          </a:p>
          <a:p>
            <a:endParaRPr lang="en-US">
              <a:solidFill>
                <a:schemeClr val="tx2">
                  <a:lumMod val="75000"/>
                </a:schemeClr>
              </a:solidFill>
            </a:endParaRPr>
          </a:p>
        </p:txBody>
      </p:sp>
    </p:spTree>
    <p:extLst>
      <p:ext uri="{BB962C8B-B14F-4D97-AF65-F5344CB8AC3E}">
        <p14:creationId xmlns:p14="http://schemas.microsoft.com/office/powerpoint/2010/main" val="1990888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8FCB-2878-4B84-A025-8ACCD5DA829F}"/>
              </a:ext>
            </a:extLst>
          </p:cNvPr>
          <p:cNvSpPr>
            <a:spLocks noGrp="1"/>
          </p:cNvSpPr>
          <p:nvPr>
            <p:ph type="title"/>
          </p:nvPr>
        </p:nvSpPr>
        <p:spPr/>
        <p:txBody>
          <a:bodyPr/>
          <a:lstStyle/>
          <a:p>
            <a:r>
              <a:rPr lang="en-GB" b="1" dirty="0"/>
              <a:t>Technical Architecture and Design</a:t>
            </a:r>
            <a:endParaRPr lang="en-SG" b="1" dirty="0"/>
          </a:p>
        </p:txBody>
      </p:sp>
      <p:sp>
        <p:nvSpPr>
          <p:cNvPr id="4" name="TextBox 3">
            <a:extLst>
              <a:ext uri="{FF2B5EF4-FFF2-40B4-BE49-F238E27FC236}">
                <a16:creationId xmlns:a16="http://schemas.microsoft.com/office/drawing/2014/main" id="{EBB275EC-9E4C-4907-A07C-2FED426B3339}"/>
              </a:ext>
            </a:extLst>
          </p:cNvPr>
          <p:cNvSpPr txBox="1"/>
          <p:nvPr/>
        </p:nvSpPr>
        <p:spPr>
          <a:xfrm>
            <a:off x="4216866" y="6300131"/>
            <a:ext cx="3450672" cy="276999"/>
          </a:xfrm>
          <a:prstGeom prst="rect">
            <a:avLst/>
          </a:prstGeom>
          <a:noFill/>
        </p:spPr>
        <p:txBody>
          <a:bodyPr wrap="square" rtlCol="0">
            <a:spAutoFit/>
          </a:bodyPr>
          <a:lstStyle/>
          <a:p>
            <a:r>
              <a:rPr lang="en-SG" sz="1200" dirty="0"/>
              <a:t>Figure 8: Diagram of technical architecture</a:t>
            </a:r>
          </a:p>
        </p:txBody>
      </p:sp>
      <p:sp>
        <p:nvSpPr>
          <p:cNvPr id="6" name="Content Placeholder 5">
            <a:extLst>
              <a:ext uri="{FF2B5EF4-FFF2-40B4-BE49-F238E27FC236}">
                <a16:creationId xmlns:a16="http://schemas.microsoft.com/office/drawing/2014/main" id="{7E971493-E7D2-4303-81BD-934DB1F43A1B}"/>
              </a:ext>
            </a:extLst>
          </p:cNvPr>
          <p:cNvSpPr>
            <a:spLocks noGrp="1"/>
          </p:cNvSpPr>
          <p:nvPr>
            <p:ph sz="half" idx="1"/>
          </p:nvPr>
        </p:nvSpPr>
        <p:spPr/>
        <p:txBody>
          <a:bodyPr/>
          <a:lstStyle/>
          <a:p>
            <a:endParaRPr lang="en-US"/>
          </a:p>
        </p:txBody>
      </p:sp>
      <p:pic>
        <p:nvPicPr>
          <p:cNvPr id="7" name="Picture 6">
            <a:extLst>
              <a:ext uri="{FF2B5EF4-FFF2-40B4-BE49-F238E27FC236}">
                <a16:creationId xmlns:a16="http://schemas.microsoft.com/office/drawing/2014/main" id="{601A6EC0-0B26-4C01-8B58-3278483A5DE3}"/>
              </a:ext>
            </a:extLst>
          </p:cNvPr>
          <p:cNvPicPr>
            <a:picLocks noChangeAspect="1"/>
          </p:cNvPicPr>
          <p:nvPr/>
        </p:nvPicPr>
        <p:blipFill>
          <a:blip r:embed="rId2"/>
          <a:stretch>
            <a:fillRect/>
          </a:stretch>
        </p:blipFill>
        <p:spPr>
          <a:xfrm>
            <a:off x="1619075" y="2141932"/>
            <a:ext cx="9373298" cy="3389371"/>
          </a:xfrm>
          <a:prstGeom prst="rect">
            <a:avLst/>
          </a:prstGeom>
        </p:spPr>
      </p:pic>
    </p:spTree>
    <p:extLst>
      <p:ext uri="{BB962C8B-B14F-4D97-AF65-F5344CB8AC3E}">
        <p14:creationId xmlns:p14="http://schemas.microsoft.com/office/powerpoint/2010/main" val="21353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F8FCB-2878-4B84-A025-8ACCD5DA829F}"/>
              </a:ext>
            </a:extLst>
          </p:cNvPr>
          <p:cNvSpPr>
            <a:spLocks noGrp="1"/>
          </p:cNvSpPr>
          <p:nvPr>
            <p:ph type="title"/>
          </p:nvPr>
        </p:nvSpPr>
        <p:spPr>
          <a:xfrm>
            <a:off x="1046019" y="942108"/>
            <a:ext cx="3256550" cy="4969113"/>
          </a:xfrm>
        </p:spPr>
        <p:txBody>
          <a:bodyPr vert="horz" lIns="91440" tIns="45720" rIns="91440" bIns="45720" rtlCol="0" anchor="ctr">
            <a:normAutofit/>
          </a:bodyPr>
          <a:lstStyle/>
          <a:p>
            <a:r>
              <a:rPr lang="en-US" b="1">
                <a:solidFill>
                  <a:schemeClr val="tx2">
                    <a:lumMod val="75000"/>
                  </a:schemeClr>
                </a:solidFill>
              </a:rPr>
              <a:t>Technical Architecture and Design</a:t>
            </a:r>
          </a:p>
        </p:txBody>
      </p:sp>
      <p:sp>
        <p:nvSpPr>
          <p:cNvPr id="43" name="Rectangle 4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a:extLst>
              <a:ext uri="{FF2B5EF4-FFF2-40B4-BE49-F238E27FC236}">
                <a16:creationId xmlns:a16="http://schemas.microsoft.com/office/drawing/2014/main" id="{E427AEA3-ADE4-4B6D-B645-2C12A4FECB16}"/>
              </a:ext>
            </a:extLst>
          </p:cNvPr>
          <p:cNvSpPr>
            <a:spLocks noGrp="1"/>
          </p:cNvSpPr>
          <p:nvPr>
            <p:ph sz="half" idx="1"/>
          </p:nvPr>
        </p:nvSpPr>
        <p:spPr>
          <a:xfrm>
            <a:off x="5049062" y="942108"/>
            <a:ext cx="6455549" cy="4969114"/>
          </a:xfrm>
        </p:spPr>
        <p:txBody>
          <a:bodyPr vert="horz" lIns="91440" tIns="45720" rIns="91440" bIns="45720" rtlCol="0" anchor="ctr">
            <a:normAutofit/>
          </a:bodyPr>
          <a:lstStyle/>
          <a:p>
            <a:pPr marL="0" indent="0"/>
            <a:r>
              <a:rPr lang="en-US" b="1">
                <a:solidFill>
                  <a:schemeClr val="tx2">
                    <a:lumMod val="75000"/>
                  </a:schemeClr>
                </a:solidFill>
              </a:rPr>
              <a:t>Data Pre-Processing</a:t>
            </a:r>
          </a:p>
          <a:p>
            <a:r>
              <a:rPr lang="en-US">
                <a:solidFill>
                  <a:schemeClr val="tx2">
                    <a:lumMod val="75000"/>
                  </a:schemeClr>
                </a:solidFill>
              </a:rPr>
              <a:t>Raw data is well structured and cleaned</a:t>
            </a:r>
          </a:p>
          <a:p>
            <a:r>
              <a:rPr lang="en-US">
                <a:solidFill>
                  <a:schemeClr val="tx2">
                    <a:lumMod val="75000"/>
                  </a:schemeClr>
                </a:solidFill>
              </a:rPr>
              <a:t>Signals contain noise of varying frequency and should be pre-processed</a:t>
            </a:r>
          </a:p>
          <a:p>
            <a:r>
              <a:rPr lang="en-US">
                <a:solidFill>
                  <a:schemeClr val="tx2">
                    <a:lumMod val="75000"/>
                  </a:schemeClr>
                </a:solidFill>
              </a:rPr>
              <a:t>Very high sampling frequency of the EEG compared to relatively low rate of change of the performed action can create issues</a:t>
            </a:r>
          </a:p>
          <a:p>
            <a:r>
              <a:rPr lang="en-US">
                <a:solidFill>
                  <a:schemeClr val="tx2">
                    <a:lumMod val="75000"/>
                  </a:schemeClr>
                </a:solidFill>
              </a:rPr>
              <a:t>To process the data:</a:t>
            </a:r>
          </a:p>
          <a:p>
            <a:pPr lvl="1"/>
            <a:r>
              <a:rPr lang="en-US">
                <a:solidFill>
                  <a:schemeClr val="tx2">
                    <a:lumMod val="75000"/>
                  </a:schemeClr>
                </a:solidFill>
              </a:rPr>
              <a:t>First step is to filter the data with a low-pass filter. </a:t>
            </a:r>
          </a:p>
          <a:p>
            <a:pPr lvl="1"/>
            <a:r>
              <a:rPr lang="en-US">
                <a:solidFill>
                  <a:schemeClr val="tx2">
                    <a:lumMod val="75000"/>
                  </a:schemeClr>
                </a:solidFill>
              </a:rPr>
              <a:t>Next, Balance the data by subsampling (i.e. we can keep only one data point every 100,500, etc.)</a:t>
            </a:r>
          </a:p>
          <a:p>
            <a:pPr lvl="1"/>
            <a:r>
              <a:rPr lang="en-US">
                <a:solidFill>
                  <a:schemeClr val="tx2">
                    <a:lumMod val="75000"/>
                  </a:schemeClr>
                </a:solidFill>
              </a:rPr>
              <a:t>Remove the singularity of the data (i.e. exclude bad trials by inspection and eliminate noise based on certain rules) </a:t>
            </a:r>
            <a:endParaRPr lang="en-US" b="1">
              <a:solidFill>
                <a:schemeClr val="tx2">
                  <a:lumMod val="75000"/>
                </a:schemeClr>
              </a:solidFill>
            </a:endParaRPr>
          </a:p>
          <a:p>
            <a:pPr marL="0" indent="0"/>
            <a:endParaRPr lang="en-US">
              <a:solidFill>
                <a:schemeClr val="tx2">
                  <a:lumMod val="75000"/>
                </a:schemeClr>
              </a:solidFill>
            </a:endParaRPr>
          </a:p>
        </p:txBody>
      </p:sp>
    </p:spTree>
    <p:extLst>
      <p:ext uri="{BB962C8B-B14F-4D97-AF65-F5344CB8AC3E}">
        <p14:creationId xmlns:p14="http://schemas.microsoft.com/office/powerpoint/2010/main" val="2101139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F8FCB-2878-4B84-A025-8ACCD5DA829F}"/>
              </a:ext>
            </a:extLst>
          </p:cNvPr>
          <p:cNvSpPr>
            <a:spLocks noGrp="1"/>
          </p:cNvSpPr>
          <p:nvPr>
            <p:ph type="title"/>
          </p:nvPr>
        </p:nvSpPr>
        <p:spPr>
          <a:xfrm>
            <a:off x="1046019" y="942108"/>
            <a:ext cx="3256550" cy="4969113"/>
          </a:xfrm>
        </p:spPr>
        <p:txBody>
          <a:bodyPr vert="horz" lIns="91440" tIns="45720" rIns="91440" bIns="45720" rtlCol="0" anchor="ctr">
            <a:normAutofit/>
          </a:bodyPr>
          <a:lstStyle/>
          <a:p>
            <a:r>
              <a:rPr lang="en-US" b="1" dirty="0">
                <a:solidFill>
                  <a:schemeClr val="tx2">
                    <a:lumMod val="75000"/>
                  </a:schemeClr>
                </a:solidFill>
              </a:rPr>
              <a:t>Technical Architecture and Design ( Open Source)</a:t>
            </a:r>
          </a:p>
        </p:txBody>
      </p:sp>
      <p:sp>
        <p:nvSpPr>
          <p:cNvPr id="43" name="Rectangle 4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a:extLst>
              <a:ext uri="{FF2B5EF4-FFF2-40B4-BE49-F238E27FC236}">
                <a16:creationId xmlns:a16="http://schemas.microsoft.com/office/drawing/2014/main" id="{E427AEA3-ADE4-4B6D-B645-2C12A4FECB16}"/>
              </a:ext>
            </a:extLst>
          </p:cNvPr>
          <p:cNvSpPr>
            <a:spLocks noGrp="1"/>
          </p:cNvSpPr>
          <p:nvPr>
            <p:ph sz="half" idx="1"/>
          </p:nvPr>
        </p:nvSpPr>
        <p:spPr>
          <a:xfrm>
            <a:off x="5049062" y="942108"/>
            <a:ext cx="6455549" cy="4969114"/>
          </a:xfrm>
        </p:spPr>
        <p:txBody>
          <a:bodyPr vert="horz" lIns="91440" tIns="45720" rIns="91440" bIns="45720" rtlCol="0" anchor="ctr">
            <a:normAutofit/>
          </a:bodyPr>
          <a:lstStyle/>
          <a:p>
            <a:pPr marL="0" indent="0">
              <a:lnSpc>
                <a:spcPct val="90000"/>
              </a:lnSpc>
            </a:pPr>
            <a:r>
              <a:rPr lang="en-US" sz="1500" b="1">
                <a:solidFill>
                  <a:schemeClr val="tx2">
                    <a:lumMod val="75000"/>
                  </a:schemeClr>
                </a:solidFill>
              </a:rPr>
              <a:t>Modelling</a:t>
            </a:r>
          </a:p>
          <a:p>
            <a:pPr>
              <a:lnSpc>
                <a:spcPct val="90000"/>
              </a:lnSpc>
            </a:pPr>
            <a:r>
              <a:rPr lang="en-US" sz="1500" b="1" u="sng">
                <a:solidFill>
                  <a:schemeClr val="tx2">
                    <a:lumMod val="75000"/>
                  </a:schemeClr>
                </a:solidFill>
              </a:rPr>
              <a:t>Level 1: </a:t>
            </a:r>
            <a:r>
              <a:rPr lang="en-US" sz="1500" b="1" i="1">
                <a:solidFill>
                  <a:schemeClr val="tx2">
                    <a:lumMod val="75000"/>
                  </a:schemeClr>
                </a:solidFill>
              </a:rPr>
              <a:t>validation mode </a:t>
            </a:r>
            <a:r>
              <a:rPr lang="en-US" sz="1500">
                <a:solidFill>
                  <a:schemeClr val="tx2">
                    <a:lumMod val="75000"/>
                  </a:schemeClr>
                </a:solidFill>
              </a:rPr>
              <a:t>models are trained on series 1-6 and predictions are produced on series 7-8 - these predictions are the training data for level 2 models. The </a:t>
            </a:r>
            <a:r>
              <a:rPr lang="en-US" sz="1500" b="1" i="1">
                <a:solidFill>
                  <a:schemeClr val="tx2">
                    <a:lumMod val="75000"/>
                  </a:schemeClr>
                </a:solidFill>
              </a:rPr>
              <a:t>testing mode </a:t>
            </a:r>
            <a:r>
              <a:rPr lang="en-US" sz="1500">
                <a:solidFill>
                  <a:schemeClr val="tx2">
                    <a:lumMod val="75000"/>
                  </a:schemeClr>
                </a:solidFill>
              </a:rPr>
              <a:t>trains models on series 1-8 and predicts on test series 9-10.</a:t>
            </a:r>
          </a:p>
          <a:p>
            <a:pPr>
              <a:lnSpc>
                <a:spcPct val="90000"/>
              </a:lnSpc>
            </a:pPr>
            <a:r>
              <a:rPr lang="en-US" sz="1500" b="1">
                <a:solidFill>
                  <a:schemeClr val="tx2">
                    <a:lumMod val="75000"/>
                  </a:schemeClr>
                </a:solidFill>
              </a:rPr>
              <a:t>Cov</a:t>
            </a:r>
            <a:r>
              <a:rPr lang="en-US" sz="1500">
                <a:solidFill>
                  <a:schemeClr val="tx2">
                    <a:lumMod val="75000"/>
                  </a:schemeClr>
                </a:solidFill>
              </a:rPr>
              <a:t> - Covariance matrices are features used for detection of hand movement from EEG. </a:t>
            </a:r>
          </a:p>
          <a:p>
            <a:pPr>
              <a:lnSpc>
                <a:spcPct val="90000"/>
              </a:lnSpc>
            </a:pPr>
            <a:r>
              <a:rPr lang="en-US" sz="1500" b="1">
                <a:solidFill>
                  <a:schemeClr val="tx2">
                    <a:lumMod val="75000"/>
                  </a:schemeClr>
                </a:solidFill>
              </a:rPr>
              <a:t>FBL</a:t>
            </a:r>
            <a:r>
              <a:rPr lang="en-US" sz="1500">
                <a:solidFill>
                  <a:schemeClr val="tx2">
                    <a:lumMod val="75000"/>
                  </a:schemeClr>
                </a:solidFill>
              </a:rPr>
              <a:t> – as signal contains predictive information at low frequencies. It consists of concatenating results from applying several 5</a:t>
            </a:r>
            <a:r>
              <a:rPr lang="en-US" sz="1500" baseline="30000">
                <a:solidFill>
                  <a:schemeClr val="tx2">
                    <a:lumMod val="75000"/>
                  </a:schemeClr>
                </a:solidFill>
              </a:rPr>
              <a:t>th</a:t>
            </a:r>
            <a:r>
              <a:rPr lang="en-US" sz="1500">
                <a:solidFill>
                  <a:schemeClr val="tx2">
                    <a:lumMod val="75000"/>
                  </a:schemeClr>
                </a:solidFill>
              </a:rPr>
              <a:t> order Butterworth lowpass filters</a:t>
            </a:r>
          </a:p>
          <a:p>
            <a:pPr>
              <a:lnSpc>
                <a:spcPct val="90000"/>
              </a:lnSpc>
            </a:pPr>
            <a:r>
              <a:rPr lang="en-US" sz="1500" b="1">
                <a:solidFill>
                  <a:schemeClr val="tx2">
                    <a:lumMod val="75000"/>
                  </a:schemeClr>
                </a:solidFill>
              </a:rPr>
              <a:t>FBLC</a:t>
            </a:r>
            <a:r>
              <a:rPr lang="en-US" sz="1500">
                <a:solidFill>
                  <a:schemeClr val="tx2">
                    <a:lumMod val="75000"/>
                  </a:schemeClr>
                </a:solidFill>
              </a:rPr>
              <a:t> - Filter Bank and Covariance matrices features concatenated into a single feature set.</a:t>
            </a:r>
          </a:p>
          <a:p>
            <a:pPr>
              <a:lnSpc>
                <a:spcPct val="90000"/>
              </a:lnSpc>
            </a:pPr>
            <a:r>
              <a:rPr lang="en-US" sz="1500" b="1">
                <a:solidFill>
                  <a:schemeClr val="tx2">
                    <a:lumMod val="75000"/>
                  </a:schemeClr>
                </a:solidFill>
              </a:rPr>
              <a:t>LDA</a:t>
            </a:r>
            <a:r>
              <a:rPr lang="en-US" sz="1500">
                <a:solidFill>
                  <a:schemeClr val="tx2">
                    <a:lumMod val="75000"/>
                  </a:schemeClr>
                </a:solidFill>
              </a:rPr>
              <a:t> (with different normalizations applied) built on above features provided an event-specific view on the data. </a:t>
            </a:r>
          </a:p>
          <a:p>
            <a:pPr>
              <a:lnSpc>
                <a:spcPct val="90000"/>
              </a:lnSpc>
            </a:pPr>
            <a:r>
              <a:rPr lang="en-US" sz="1500" b="1">
                <a:solidFill>
                  <a:schemeClr val="tx2">
                    <a:lumMod val="75000"/>
                  </a:schemeClr>
                </a:solidFill>
              </a:rPr>
              <a:t>CNN</a:t>
            </a:r>
            <a:r>
              <a:rPr lang="en-US" sz="1500">
                <a:solidFill>
                  <a:schemeClr val="tx2">
                    <a:lumMod val="75000"/>
                  </a:schemeClr>
                </a:solidFill>
              </a:rPr>
              <a:t> - a small 1D/2D convolutional neural network </a:t>
            </a:r>
          </a:p>
          <a:p>
            <a:pPr lvl="1">
              <a:lnSpc>
                <a:spcPct val="90000"/>
              </a:lnSpc>
            </a:pPr>
            <a:r>
              <a:rPr lang="en-US" sz="1500">
                <a:solidFill>
                  <a:schemeClr val="tx2">
                    <a:lumMod val="75000"/>
                  </a:schemeClr>
                </a:solidFill>
              </a:rPr>
              <a:t>(input -&gt; dropout -&gt; 1D/2D conv -&gt; dense -&gt; dropout -&gt; dense -&gt; dropout -&gt; output) that is trained onpast samples. </a:t>
            </a:r>
          </a:p>
          <a:p>
            <a:pPr>
              <a:lnSpc>
                <a:spcPct val="90000"/>
              </a:lnSpc>
            </a:pPr>
            <a:endParaRPr lang="en-US" sz="1500">
              <a:solidFill>
                <a:schemeClr val="tx2">
                  <a:lumMod val="75000"/>
                </a:schemeClr>
              </a:solidFill>
            </a:endParaRPr>
          </a:p>
        </p:txBody>
      </p:sp>
    </p:spTree>
    <p:extLst>
      <p:ext uri="{BB962C8B-B14F-4D97-AF65-F5344CB8AC3E}">
        <p14:creationId xmlns:p14="http://schemas.microsoft.com/office/powerpoint/2010/main" val="2123673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576915-37FB-4559-812F-5766120A98BE}"/>
              </a:ext>
            </a:extLst>
          </p:cNvPr>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Technical Architecture and Design ( Open Source)</a:t>
            </a:r>
            <a:endParaRPr lang="en-US" dirty="0"/>
          </a:p>
        </p:txBody>
      </p:sp>
      <p:sp>
        <p:nvSpPr>
          <p:cNvPr id="43" name="Rectangle 42">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E427AEA3-ADE4-4B6D-B645-2C12A4FECB16}"/>
              </a:ext>
            </a:extLst>
          </p:cNvPr>
          <p:cNvSpPr>
            <a:spLocks noGrp="1"/>
          </p:cNvSpPr>
          <p:nvPr>
            <p:ph sz="half" idx="1"/>
          </p:nvPr>
        </p:nvSpPr>
        <p:spPr>
          <a:xfrm>
            <a:off x="1101554" y="685800"/>
            <a:ext cx="5970162" cy="5225422"/>
          </a:xfrm>
        </p:spPr>
        <p:txBody>
          <a:bodyPr vert="horz" lIns="91440" tIns="45720" rIns="91440" bIns="45720" rtlCol="0" anchor="ctr">
            <a:normAutofit/>
          </a:bodyPr>
          <a:lstStyle/>
          <a:p>
            <a:pPr marL="0" indent="0">
              <a:lnSpc>
                <a:spcPct val="90000"/>
              </a:lnSpc>
            </a:pPr>
            <a:r>
              <a:rPr lang="en-US" sz="1500" b="1" dirty="0"/>
              <a:t>Modelling</a:t>
            </a:r>
          </a:p>
          <a:p>
            <a:pPr>
              <a:lnSpc>
                <a:spcPct val="90000"/>
              </a:lnSpc>
            </a:pPr>
            <a:r>
              <a:rPr lang="en-US" sz="1500" b="1" u="sng" dirty="0"/>
              <a:t>Level 2:</a:t>
            </a:r>
            <a:r>
              <a:rPr lang="en-US" sz="1500" b="1" dirty="0"/>
              <a:t> </a:t>
            </a:r>
            <a:r>
              <a:rPr lang="en-US" sz="1500" dirty="0"/>
              <a:t>Models are trained on predictions of </a:t>
            </a:r>
            <a:r>
              <a:rPr lang="en-US" sz="1500" i="1" dirty="0"/>
              <a:t>level 1</a:t>
            </a:r>
            <a:r>
              <a:rPr lang="en-US" sz="1500" dirty="0"/>
              <a:t> models. They are trained in </a:t>
            </a:r>
            <a:r>
              <a:rPr lang="en-US" sz="1500" i="1" dirty="0"/>
              <a:t>validation</a:t>
            </a:r>
            <a:r>
              <a:rPr lang="en-US" sz="1500" dirty="0"/>
              <a:t> and </a:t>
            </a:r>
            <a:r>
              <a:rPr lang="en-US" sz="1500" i="1" dirty="0"/>
              <a:t>test</a:t>
            </a:r>
            <a:r>
              <a:rPr lang="en-US" sz="1500" dirty="0"/>
              <a:t> modes. </a:t>
            </a:r>
          </a:p>
          <a:p>
            <a:pPr>
              <a:lnSpc>
                <a:spcPct val="90000"/>
              </a:lnSpc>
            </a:pPr>
            <a:r>
              <a:rPr lang="en-US" sz="1500" b="1" dirty="0"/>
              <a:t>AdaBoost</a:t>
            </a:r>
            <a:r>
              <a:rPr lang="en-US" sz="1500" dirty="0"/>
              <a:t> - gradient boosting machines provide performance and diversity for next level models. By heavily subsampling input data, we introduce regularization and reduce overfitting.</a:t>
            </a:r>
          </a:p>
          <a:p>
            <a:pPr>
              <a:lnSpc>
                <a:spcPct val="90000"/>
              </a:lnSpc>
            </a:pPr>
            <a:r>
              <a:rPr lang="en-US" sz="1500" b="1" dirty="0"/>
              <a:t>RNN</a:t>
            </a:r>
            <a:r>
              <a:rPr lang="en-US" sz="1500" dirty="0"/>
              <a:t> – RNNs are computationally inexpensive and achieve a very high AUC. The RNN architecture can be modified as follows (input -&gt; dropout -&gt; GRU -&gt; dense -&gt; dropout -&gt; output). </a:t>
            </a:r>
          </a:p>
          <a:p>
            <a:pPr>
              <a:lnSpc>
                <a:spcPct val="90000"/>
              </a:lnSpc>
            </a:pPr>
            <a:r>
              <a:rPr lang="en-US" sz="1500" b="1" dirty="0"/>
              <a:t>CNN</a:t>
            </a:r>
            <a:r>
              <a:rPr lang="en-US" sz="1500" dirty="0"/>
              <a:t> - shallow (single convolution layer without pooling, followed by single dense layer) will be trained on a subsampled history time course of 3s.</a:t>
            </a:r>
          </a:p>
          <a:p>
            <a:pPr>
              <a:lnSpc>
                <a:spcPct val="90000"/>
              </a:lnSpc>
            </a:pPr>
            <a:r>
              <a:rPr lang="en-US" sz="1500" b="1" u="sng" dirty="0"/>
              <a:t>Level 3</a:t>
            </a:r>
            <a:endParaRPr lang="en-US" sz="1500" dirty="0"/>
          </a:p>
          <a:p>
            <a:pPr>
              <a:lnSpc>
                <a:spcPct val="90000"/>
              </a:lnSpc>
            </a:pPr>
            <a:r>
              <a:rPr lang="en-US" sz="1500" i="1" dirty="0"/>
              <a:t>Level 2</a:t>
            </a:r>
            <a:r>
              <a:rPr lang="en-US" sz="1500" dirty="0"/>
              <a:t> predictions are ensembled using Random Forest or such algorithms to maximize AUC and reduce overfitting. </a:t>
            </a:r>
          </a:p>
          <a:p>
            <a:pPr>
              <a:lnSpc>
                <a:spcPct val="90000"/>
              </a:lnSpc>
            </a:pPr>
            <a:r>
              <a:rPr lang="en-US" sz="1500" b="1" u="sng" dirty="0"/>
              <a:t>Reinforcement Learning:</a:t>
            </a:r>
          </a:p>
          <a:p>
            <a:pPr>
              <a:lnSpc>
                <a:spcPct val="90000"/>
              </a:lnSpc>
            </a:pPr>
            <a:r>
              <a:rPr lang="en-US" sz="1500" dirty="0"/>
              <a:t>Base model ( CNN or Stacked) will be trained on patient’s data online and will learn the hand movement</a:t>
            </a:r>
          </a:p>
          <a:p>
            <a:pPr>
              <a:lnSpc>
                <a:spcPct val="90000"/>
              </a:lnSpc>
            </a:pPr>
            <a:endParaRPr lang="en-US" sz="1500" dirty="0"/>
          </a:p>
        </p:txBody>
      </p:sp>
      <p:cxnSp>
        <p:nvCxnSpPr>
          <p:cNvPr id="45" name="Straight Connector 44">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0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0"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2" name="Rectangle 4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2576915-37FB-4559-812F-5766120A98BE}"/>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800" b="1"/>
              <a:t>Technical Architecture and Design ( A Star)</a:t>
            </a:r>
            <a:endParaRPr lang="en-US" sz="2800"/>
          </a:p>
        </p:txBody>
      </p:sp>
      <p:sp>
        <p:nvSpPr>
          <p:cNvPr id="53" name="Rectangle 4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E427AEA3-ADE4-4B6D-B645-2C12A4FECB16}"/>
              </a:ext>
            </a:extLst>
          </p:cNvPr>
          <p:cNvSpPr>
            <a:spLocks noGrp="1"/>
          </p:cNvSpPr>
          <p:nvPr>
            <p:ph sz="half" idx="1"/>
          </p:nvPr>
        </p:nvSpPr>
        <p:spPr>
          <a:xfrm>
            <a:off x="649225" y="2133600"/>
            <a:ext cx="3650278" cy="3759253"/>
          </a:xfrm>
        </p:spPr>
        <p:txBody>
          <a:bodyPr vert="horz" lIns="91440" tIns="45720" rIns="91440" bIns="45720" rtlCol="0">
            <a:normAutofit/>
          </a:bodyPr>
          <a:lstStyle/>
          <a:p>
            <a:pPr marL="0" indent="0"/>
            <a:r>
              <a:rPr lang="en-US" b="1"/>
              <a:t>Modelling</a:t>
            </a:r>
          </a:p>
          <a:p>
            <a:endParaRPr lang="en-US"/>
          </a:p>
        </p:txBody>
      </p:sp>
      <p:pic>
        <p:nvPicPr>
          <p:cNvPr id="5" name="Google Shape;512;p16">
            <a:extLst>
              <a:ext uri="{FF2B5EF4-FFF2-40B4-BE49-F238E27FC236}">
                <a16:creationId xmlns:a16="http://schemas.microsoft.com/office/drawing/2014/main" id="{0AF93A8D-2E24-4810-9F97-00BA6A22706D}"/>
              </a:ext>
            </a:extLst>
          </p:cNvPr>
          <p:cNvPicPr preferRelativeResize="0"/>
          <p:nvPr/>
        </p:nvPicPr>
        <p:blipFill>
          <a:blip r:embed="rId2"/>
          <a:stretch>
            <a:fillRect/>
          </a:stretch>
        </p:blipFill>
        <p:spPr>
          <a:xfrm>
            <a:off x="4693637" y="640080"/>
            <a:ext cx="6805388" cy="5252773"/>
          </a:xfrm>
          <a:prstGeom prst="rect">
            <a:avLst/>
          </a:prstGeom>
          <a:noFill/>
        </p:spPr>
      </p:pic>
      <p:sp>
        <p:nvSpPr>
          <p:cNvPr id="5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107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0"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1"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2"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3" name="Rectangle 4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F8FCB-2878-4B84-A025-8ACCD5DA829F}"/>
              </a:ext>
            </a:extLst>
          </p:cNvPr>
          <p:cNvSpPr>
            <a:spLocks noGrp="1"/>
          </p:cNvSpPr>
          <p:nvPr>
            <p:ph type="title"/>
          </p:nvPr>
        </p:nvSpPr>
        <p:spPr>
          <a:xfrm>
            <a:off x="1046019" y="942108"/>
            <a:ext cx="3256550" cy="4969113"/>
          </a:xfrm>
        </p:spPr>
        <p:txBody>
          <a:bodyPr vert="horz" lIns="91440" tIns="45720" rIns="91440" bIns="45720" rtlCol="0" anchor="ctr">
            <a:normAutofit/>
          </a:bodyPr>
          <a:lstStyle/>
          <a:p>
            <a:r>
              <a:rPr lang="en-US" sz="3100" b="1" dirty="0">
                <a:solidFill>
                  <a:schemeClr val="tx2">
                    <a:lumMod val="75000"/>
                  </a:schemeClr>
                </a:solidFill>
              </a:rPr>
              <a:t>Implementation</a:t>
            </a:r>
          </a:p>
        </p:txBody>
      </p:sp>
      <p:sp>
        <p:nvSpPr>
          <p:cNvPr id="64" name="Rectangle 4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a:extLst>
              <a:ext uri="{FF2B5EF4-FFF2-40B4-BE49-F238E27FC236}">
                <a16:creationId xmlns:a16="http://schemas.microsoft.com/office/drawing/2014/main" id="{E427AEA3-ADE4-4B6D-B645-2C12A4FECB16}"/>
              </a:ext>
            </a:extLst>
          </p:cNvPr>
          <p:cNvSpPr>
            <a:spLocks noGrp="1"/>
          </p:cNvSpPr>
          <p:nvPr>
            <p:ph sz="half" idx="1"/>
          </p:nvPr>
        </p:nvSpPr>
        <p:spPr>
          <a:xfrm>
            <a:off x="5049062" y="942108"/>
            <a:ext cx="6455549" cy="4969114"/>
          </a:xfrm>
        </p:spPr>
        <p:txBody>
          <a:bodyPr vert="horz" lIns="91440" tIns="45720" rIns="91440" bIns="45720" rtlCol="0" anchor="ctr">
            <a:normAutofit/>
          </a:bodyPr>
          <a:lstStyle/>
          <a:p>
            <a:pPr marL="0" indent="0"/>
            <a:endParaRPr lang="en-US" b="1" dirty="0">
              <a:solidFill>
                <a:schemeClr val="tx2">
                  <a:lumMod val="75000"/>
                </a:schemeClr>
              </a:solidFill>
            </a:endParaRPr>
          </a:p>
          <a:p>
            <a:r>
              <a:rPr lang="en-US" dirty="0">
                <a:solidFill>
                  <a:schemeClr val="tx2">
                    <a:lumMod val="75000"/>
                  </a:schemeClr>
                </a:solidFill>
              </a:rPr>
              <a:t>Working on a reinforcement learning model</a:t>
            </a:r>
          </a:p>
          <a:p>
            <a:r>
              <a:rPr lang="en-US" dirty="0">
                <a:solidFill>
                  <a:schemeClr val="tx2">
                    <a:lumMod val="75000"/>
                  </a:schemeClr>
                </a:solidFill>
              </a:rPr>
              <a:t>Implementation of the above design shall use the below packages:</a:t>
            </a:r>
          </a:p>
          <a:p>
            <a:pPr lvl="1"/>
            <a:r>
              <a:rPr lang="en-US" dirty="0" err="1">
                <a:solidFill>
                  <a:schemeClr val="tx2">
                    <a:lumMod val="75000"/>
                  </a:schemeClr>
                </a:solidFill>
              </a:rPr>
              <a:t>Py</a:t>
            </a:r>
            <a:r>
              <a:rPr lang="en-US" dirty="0">
                <a:solidFill>
                  <a:schemeClr val="tx2">
                    <a:lumMod val="75000"/>
                  </a:schemeClr>
                </a:solidFill>
              </a:rPr>
              <a:t>-Torch (Deep Learning Modelling)</a:t>
            </a:r>
          </a:p>
          <a:p>
            <a:pPr lvl="1"/>
            <a:r>
              <a:rPr lang="en-US" dirty="0">
                <a:solidFill>
                  <a:schemeClr val="tx2">
                    <a:lumMod val="75000"/>
                  </a:schemeClr>
                </a:solidFill>
              </a:rPr>
              <a:t>Spark (For data processing and Sub sampling , Cleansing)</a:t>
            </a:r>
          </a:p>
          <a:p>
            <a:pPr lvl="1"/>
            <a:r>
              <a:rPr lang="en-US" dirty="0">
                <a:solidFill>
                  <a:schemeClr val="tx2">
                    <a:lumMod val="75000"/>
                  </a:schemeClr>
                </a:solidFill>
              </a:rPr>
              <a:t>MNE (Filter Band implementations for EEG)</a:t>
            </a:r>
          </a:p>
          <a:p>
            <a:pPr lvl="2"/>
            <a:r>
              <a:rPr lang="en-US" dirty="0">
                <a:solidFill>
                  <a:schemeClr val="tx2">
                    <a:lumMod val="75000"/>
                  </a:schemeClr>
                </a:solidFill>
              </a:rPr>
              <a:t>Magnetoencephalography (MEG) and Electroencephalography (EEG) in python</a:t>
            </a:r>
          </a:p>
          <a:p>
            <a:pPr lvl="1"/>
            <a:r>
              <a:rPr lang="en-US" dirty="0">
                <a:solidFill>
                  <a:schemeClr val="tx2">
                    <a:lumMod val="75000"/>
                  </a:schemeClr>
                </a:solidFill>
              </a:rPr>
              <a:t>Python (All of the above code and any supplementary packages such as Matplotlib, Scikit-Learn)</a:t>
            </a:r>
          </a:p>
          <a:p>
            <a:endParaRPr lang="en-US" dirty="0">
              <a:solidFill>
                <a:schemeClr val="tx2">
                  <a:lumMod val="75000"/>
                </a:schemeClr>
              </a:solidFill>
            </a:endParaRPr>
          </a:p>
        </p:txBody>
      </p:sp>
    </p:spTree>
    <p:extLst>
      <p:ext uri="{BB962C8B-B14F-4D97-AF65-F5344CB8AC3E}">
        <p14:creationId xmlns:p14="http://schemas.microsoft.com/office/powerpoint/2010/main" val="3618748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22">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6" name="Rectangle 36">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7"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88" name="Rectangle 40">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F8FCB-2878-4B84-A025-8ACCD5DA829F}"/>
              </a:ext>
            </a:extLst>
          </p:cNvPr>
          <p:cNvSpPr>
            <a:spLocks noGrp="1"/>
          </p:cNvSpPr>
          <p:nvPr>
            <p:ph type="title"/>
          </p:nvPr>
        </p:nvSpPr>
        <p:spPr>
          <a:xfrm>
            <a:off x="1433889" y="1059872"/>
            <a:ext cx="3012216" cy="4851349"/>
          </a:xfrm>
        </p:spPr>
        <p:txBody>
          <a:bodyPr vert="horz" lIns="91440" tIns="45720" rIns="91440" bIns="45720" rtlCol="0" anchor="t">
            <a:normAutofit/>
          </a:bodyPr>
          <a:lstStyle/>
          <a:p>
            <a:r>
              <a:rPr lang="en-US" b="1" dirty="0"/>
              <a:t>Future Work</a:t>
            </a:r>
          </a:p>
        </p:txBody>
      </p:sp>
      <p:sp>
        <p:nvSpPr>
          <p:cNvPr id="89"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Content Placeholder 3">
            <a:extLst>
              <a:ext uri="{FF2B5EF4-FFF2-40B4-BE49-F238E27FC236}">
                <a16:creationId xmlns:a16="http://schemas.microsoft.com/office/drawing/2014/main" id="{E427AEA3-ADE4-4B6D-B645-2C12A4FECB16}"/>
              </a:ext>
            </a:extLst>
          </p:cNvPr>
          <p:cNvSpPr>
            <a:spLocks noGrp="1"/>
          </p:cNvSpPr>
          <p:nvPr>
            <p:ph sz="half" idx="1"/>
          </p:nvPr>
        </p:nvSpPr>
        <p:spPr>
          <a:xfrm>
            <a:off x="5280368" y="1059872"/>
            <a:ext cx="6224244" cy="4851350"/>
          </a:xfrm>
        </p:spPr>
        <p:txBody>
          <a:bodyPr vert="horz" lIns="91440" tIns="45720" rIns="91440" bIns="45720" rtlCol="0">
            <a:normAutofit/>
          </a:bodyPr>
          <a:lstStyle/>
          <a:p>
            <a:r>
              <a:rPr lang="en-US" dirty="0"/>
              <a:t>If model is accurate, BCI can be extended to patients affected by seizures and epilepsy </a:t>
            </a:r>
          </a:p>
          <a:p>
            <a:r>
              <a:rPr lang="en-US" dirty="0"/>
              <a:t>Other use cases such as Emotion recognition</a:t>
            </a:r>
          </a:p>
          <a:p>
            <a:endParaRPr lang="en-US" dirty="0"/>
          </a:p>
          <a:p>
            <a:endParaRPr lang="en-US" dirty="0"/>
          </a:p>
        </p:txBody>
      </p:sp>
    </p:spTree>
    <p:extLst>
      <p:ext uri="{BB962C8B-B14F-4D97-AF65-F5344CB8AC3E}">
        <p14:creationId xmlns:p14="http://schemas.microsoft.com/office/powerpoint/2010/main" val="59886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298174-FC6A-4C2A-9DFB-1671A3C819AF}"/>
              </a:ext>
            </a:extLst>
          </p:cNvPr>
          <p:cNvSpPr>
            <a:spLocks noGrp="1"/>
          </p:cNvSpPr>
          <p:nvPr>
            <p:ph type="title"/>
          </p:nvPr>
        </p:nvSpPr>
        <p:spPr>
          <a:xfrm>
            <a:off x="1046019" y="942108"/>
            <a:ext cx="3256550" cy="4969113"/>
          </a:xfrm>
        </p:spPr>
        <p:txBody>
          <a:bodyPr vert="horz" lIns="91440" tIns="45720" rIns="91440" bIns="45720" rtlCol="0" anchor="ctr">
            <a:normAutofit/>
          </a:bodyPr>
          <a:lstStyle/>
          <a:p>
            <a:r>
              <a:rPr lang="en-US" dirty="0">
                <a:solidFill>
                  <a:schemeClr val="tx2">
                    <a:lumMod val="75000"/>
                  </a:schemeClr>
                </a:solidFill>
              </a:rPr>
              <a:t>Thanks</a:t>
            </a:r>
          </a:p>
        </p:txBody>
      </p:sp>
      <p:sp>
        <p:nvSpPr>
          <p:cNvPr id="42" name="Rectangle 41">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47"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5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6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6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D398FC2D-9A0D-41EA-966C-1AB0A343D0B2}"/>
              </a:ext>
            </a:extLst>
          </p:cNvPr>
          <p:cNvSpPr>
            <a:spLocks noGrp="1"/>
          </p:cNvSpPr>
          <p:nvPr>
            <p:ph sz="half" idx="1"/>
          </p:nvPr>
        </p:nvSpPr>
        <p:spPr>
          <a:xfrm>
            <a:off x="5059886" y="1736672"/>
            <a:ext cx="6455549" cy="4969114"/>
          </a:xfrm>
        </p:spPr>
        <p:txBody>
          <a:bodyPr vert="horz" lIns="91440" tIns="45720" rIns="91440" bIns="45720" rtlCol="0" anchor="ctr">
            <a:normAutofit fontScale="92500" lnSpcReduction="10000"/>
          </a:bodyPr>
          <a:lstStyle/>
          <a:p>
            <a:r>
              <a:rPr lang="en-US" dirty="0">
                <a:solidFill>
                  <a:schemeClr val="tx2">
                    <a:lumMod val="75000"/>
                  </a:schemeClr>
                </a:solidFill>
              </a:rPr>
              <a:t>References:</a:t>
            </a:r>
          </a:p>
          <a:p>
            <a:r>
              <a:rPr lang="en-US" dirty="0">
                <a:solidFill>
                  <a:schemeClr val="tx2">
                    <a:lumMod val="75000"/>
                  </a:schemeClr>
                </a:solidFill>
                <a:hlinkClick r:id="rId2"/>
              </a:rPr>
              <a:t>https://www.nature.com/articles/sdata201447</a:t>
            </a:r>
            <a:endParaRPr lang="en-US" dirty="0">
              <a:solidFill>
                <a:schemeClr val="tx2">
                  <a:lumMod val="75000"/>
                </a:schemeClr>
              </a:solidFill>
            </a:endParaRPr>
          </a:p>
          <a:p>
            <a:r>
              <a:rPr lang="en-US" dirty="0">
                <a:solidFill>
                  <a:schemeClr val="tx2">
                    <a:lumMod val="75000"/>
                  </a:schemeClr>
                </a:solidFill>
                <a:hlinkClick r:id="rId3"/>
              </a:rPr>
              <a:t>https://www.kaggle.com/c/grasp-and-lift-eeg-detection</a:t>
            </a:r>
            <a:endParaRPr lang="en-US" dirty="0">
              <a:solidFill>
                <a:schemeClr val="tx2">
                  <a:lumMod val="75000"/>
                </a:schemeClr>
              </a:solidFill>
            </a:endParaRPr>
          </a:p>
          <a:p>
            <a:r>
              <a:rPr lang="en-US" dirty="0">
                <a:hlinkClick r:id="rId4"/>
              </a:rPr>
              <a:t>https://github.com/alexandrebarachant/Grasp-and-lift-EEG-challenge</a:t>
            </a:r>
            <a:endParaRPr lang="en-US" dirty="0"/>
          </a:p>
          <a:p>
            <a:r>
              <a:rPr lang="en-US" dirty="0">
                <a:solidFill>
                  <a:schemeClr val="tx2">
                    <a:lumMod val="75000"/>
                  </a:schemeClr>
                </a:solidFill>
                <a:hlinkClick r:id="rId5"/>
              </a:rPr>
              <a:t>https://www.researchgate.net/publication/303363213_Pushing_the_limits_of_BCI_accuracy_Winning_solution_of_the_Grasp_Lift_EEG_challenge</a:t>
            </a:r>
            <a:endParaRPr lang="en-US" dirty="0">
              <a:solidFill>
                <a:schemeClr val="tx2">
                  <a:lumMod val="75000"/>
                </a:schemeClr>
              </a:solidFill>
            </a:endParaRPr>
          </a:p>
          <a:p>
            <a:r>
              <a:rPr lang="en-US" dirty="0">
                <a:solidFill>
                  <a:schemeClr val="tx2">
                    <a:lumMod val="75000"/>
                  </a:schemeClr>
                </a:solidFill>
                <a:hlinkClick r:id="rId6"/>
              </a:rPr>
              <a:t>https://ieeexplore.ieee.org/document/7425963</a:t>
            </a:r>
            <a:endParaRPr lang="en-US" dirty="0">
              <a:solidFill>
                <a:schemeClr val="tx2">
                  <a:lumMod val="75000"/>
                </a:schemeClr>
              </a:solidFill>
            </a:endParaRPr>
          </a:p>
          <a:p>
            <a:r>
              <a:rPr lang="en-US" dirty="0">
                <a:solidFill>
                  <a:schemeClr val="tx2">
                    <a:lumMod val="75000"/>
                  </a:schemeClr>
                </a:solidFill>
                <a:hlinkClick r:id="rId7"/>
              </a:rPr>
              <a:t>https://ieeexplore.ieee.org/document/7844566</a:t>
            </a:r>
            <a:endParaRPr lang="en-US" dirty="0">
              <a:solidFill>
                <a:schemeClr val="tx2">
                  <a:lumMod val="75000"/>
                </a:schemeClr>
              </a:solidFill>
            </a:endParaRPr>
          </a:p>
          <a:p>
            <a:r>
              <a:rPr lang="en-US" dirty="0">
                <a:solidFill>
                  <a:schemeClr val="tx2">
                    <a:lumMod val="75000"/>
                  </a:schemeClr>
                </a:solidFill>
                <a:hlinkClick r:id="rId8"/>
              </a:rPr>
              <a:t>https://ieeexplore-ieee-org.libproxy1.nus.edu.sg/stamp/stamp.jsp?tp=&amp;arnumber=7425963</a:t>
            </a:r>
            <a:endParaRPr lang="en-US" dirty="0">
              <a:solidFill>
                <a:schemeClr val="tx2">
                  <a:lumMod val="75000"/>
                </a:schemeClr>
              </a:solidFill>
            </a:endParaRPr>
          </a:p>
          <a:p>
            <a:r>
              <a:rPr lang="en-US" dirty="0">
                <a:solidFill>
                  <a:schemeClr val="tx2">
                    <a:lumMod val="75000"/>
                  </a:schemeClr>
                </a:solidFill>
                <a:hlinkClick r:id="rId9"/>
              </a:rPr>
              <a:t>https://jimmysuen.github.io/</a:t>
            </a:r>
            <a:endParaRPr lang="en-US" dirty="0">
              <a:solidFill>
                <a:schemeClr val="tx2">
                  <a:lumMod val="75000"/>
                </a:schemeClr>
              </a:solidFill>
            </a:endParaRPr>
          </a:p>
          <a:p>
            <a:r>
              <a:rPr lang="en-US" dirty="0">
                <a:solidFill>
                  <a:schemeClr val="tx2">
                    <a:lumMod val="75000"/>
                  </a:schemeClr>
                </a:solidFill>
                <a:hlinkClick r:id="rId10"/>
              </a:rPr>
              <a:t>https://github.com/hjweide/kaggle-grasp-and-lift</a:t>
            </a:r>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p:txBody>
      </p:sp>
    </p:spTree>
    <p:extLst>
      <p:ext uri="{BB962C8B-B14F-4D97-AF65-F5344CB8AC3E}">
        <p14:creationId xmlns:p14="http://schemas.microsoft.com/office/powerpoint/2010/main" val="190925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53D0-C24B-4D76-9733-C5424CC4D36D}"/>
              </a:ext>
            </a:extLst>
          </p:cNvPr>
          <p:cNvSpPr>
            <a:spLocks noGrp="1"/>
          </p:cNvSpPr>
          <p:nvPr>
            <p:ph type="title"/>
          </p:nvPr>
        </p:nvSpPr>
        <p:spPr>
          <a:xfrm>
            <a:off x="1807828" y="171511"/>
            <a:ext cx="8911687" cy="856140"/>
          </a:xfrm>
        </p:spPr>
        <p:txBody>
          <a:bodyPr/>
          <a:lstStyle/>
          <a:p>
            <a:r>
              <a:rPr lang="en-GB" b="1" dirty="0"/>
              <a:t>Problem Description</a:t>
            </a:r>
            <a:endParaRPr lang="en-SG" b="1" dirty="0"/>
          </a:p>
        </p:txBody>
      </p:sp>
      <p:sp>
        <p:nvSpPr>
          <p:cNvPr id="3" name="Content Placeholder 2">
            <a:extLst>
              <a:ext uri="{FF2B5EF4-FFF2-40B4-BE49-F238E27FC236}">
                <a16:creationId xmlns:a16="http://schemas.microsoft.com/office/drawing/2014/main" id="{524D8D23-4C0F-4741-A35B-42485CB62FDC}"/>
              </a:ext>
            </a:extLst>
          </p:cNvPr>
          <p:cNvSpPr>
            <a:spLocks noGrp="1"/>
          </p:cNvSpPr>
          <p:nvPr>
            <p:ph sz="half" idx="1"/>
          </p:nvPr>
        </p:nvSpPr>
        <p:spPr>
          <a:xfrm>
            <a:off x="933665" y="1240026"/>
            <a:ext cx="7083724" cy="4377948"/>
          </a:xfrm>
        </p:spPr>
        <p:txBody>
          <a:bodyPr>
            <a:normAutofit/>
          </a:bodyPr>
          <a:lstStyle/>
          <a:p>
            <a:pPr algn="just"/>
            <a:r>
              <a:rPr lang="en-US" dirty="0"/>
              <a:t>Help patients with neurological disabilities perform basic activities of daily life</a:t>
            </a:r>
          </a:p>
          <a:p>
            <a:pPr lvl="1" algn="just"/>
            <a:r>
              <a:rPr lang="en-US" dirty="0"/>
              <a:t>Currently, there are no </a:t>
            </a:r>
            <a:r>
              <a:rPr lang="en-US" b="1" dirty="0"/>
              <a:t>realistic</a:t>
            </a:r>
            <a:r>
              <a:rPr lang="en-US" dirty="0"/>
              <a:t>, </a:t>
            </a:r>
            <a:r>
              <a:rPr lang="en-US" b="1" dirty="0"/>
              <a:t>affordable</a:t>
            </a:r>
            <a:r>
              <a:rPr lang="en-US" dirty="0"/>
              <a:t> or </a:t>
            </a:r>
            <a:r>
              <a:rPr lang="en-US" b="1" dirty="0"/>
              <a:t>low-risk</a:t>
            </a:r>
            <a:r>
              <a:rPr lang="en-US" dirty="0"/>
              <a:t> options</a:t>
            </a:r>
          </a:p>
          <a:p>
            <a:pPr algn="just"/>
            <a:r>
              <a:rPr lang="en-US" dirty="0"/>
              <a:t>Machine Learning Algorithms for </a:t>
            </a:r>
            <a:r>
              <a:rPr lang="en-US" b="1" dirty="0"/>
              <a:t>classifying different EEG signals </a:t>
            </a:r>
            <a:r>
              <a:rPr lang="en-US" dirty="0"/>
              <a:t>produced by brain for different activities</a:t>
            </a:r>
            <a:endParaRPr lang="en-SG" dirty="0"/>
          </a:p>
          <a:p>
            <a:pPr algn="just"/>
            <a:endParaRPr lang="en-US" dirty="0"/>
          </a:p>
          <a:p>
            <a:pPr algn="just"/>
            <a:r>
              <a:rPr lang="en-US" dirty="0"/>
              <a:t>Brain-computer interface (BCI) system to provide communication method for conveying brain messages </a:t>
            </a:r>
          </a:p>
          <a:p>
            <a:pPr lvl="1" algn="just"/>
            <a:endParaRPr lang="en-US" dirty="0"/>
          </a:p>
        </p:txBody>
      </p:sp>
      <p:sp>
        <p:nvSpPr>
          <p:cNvPr id="16" name="TextBox 15">
            <a:extLst>
              <a:ext uri="{FF2B5EF4-FFF2-40B4-BE49-F238E27FC236}">
                <a16:creationId xmlns:a16="http://schemas.microsoft.com/office/drawing/2014/main" id="{EECF9494-B0C2-4759-8CA2-2EAC32C2005D}"/>
              </a:ext>
            </a:extLst>
          </p:cNvPr>
          <p:cNvSpPr txBox="1"/>
          <p:nvPr/>
        </p:nvSpPr>
        <p:spPr>
          <a:xfrm>
            <a:off x="8472906" y="6230170"/>
            <a:ext cx="3645016" cy="276999"/>
          </a:xfrm>
          <a:prstGeom prst="rect">
            <a:avLst/>
          </a:prstGeom>
          <a:noFill/>
        </p:spPr>
        <p:txBody>
          <a:bodyPr wrap="square" rtlCol="0">
            <a:spAutoFit/>
          </a:bodyPr>
          <a:lstStyle/>
          <a:p>
            <a:r>
              <a:rPr lang="en-SG" sz="1200" dirty="0"/>
              <a:t>Figure 1: Patient with neurological disabilities</a:t>
            </a:r>
          </a:p>
        </p:txBody>
      </p:sp>
      <p:pic>
        <p:nvPicPr>
          <p:cNvPr id="9" name="Picture 8">
            <a:extLst>
              <a:ext uri="{FF2B5EF4-FFF2-40B4-BE49-F238E27FC236}">
                <a16:creationId xmlns:a16="http://schemas.microsoft.com/office/drawing/2014/main" id="{1DAAD736-0D6B-4D4A-9258-2299A207A71B}"/>
              </a:ext>
            </a:extLst>
          </p:cNvPr>
          <p:cNvPicPr>
            <a:picLocks noChangeAspect="1"/>
          </p:cNvPicPr>
          <p:nvPr/>
        </p:nvPicPr>
        <p:blipFill>
          <a:blip r:embed="rId2"/>
          <a:stretch>
            <a:fillRect/>
          </a:stretch>
        </p:blipFill>
        <p:spPr>
          <a:xfrm>
            <a:off x="8472906" y="4225387"/>
            <a:ext cx="3514987" cy="1845368"/>
          </a:xfrm>
          <a:prstGeom prst="rect">
            <a:avLst/>
          </a:prstGeom>
        </p:spPr>
      </p:pic>
    </p:spTree>
    <p:extLst>
      <p:ext uri="{BB962C8B-B14F-4D97-AF65-F5344CB8AC3E}">
        <p14:creationId xmlns:p14="http://schemas.microsoft.com/office/powerpoint/2010/main" val="45354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1ED7-C0F2-4352-900D-D5E07AC87D54}"/>
              </a:ext>
            </a:extLst>
          </p:cNvPr>
          <p:cNvSpPr>
            <a:spLocks noGrp="1"/>
          </p:cNvSpPr>
          <p:nvPr>
            <p:ph type="title"/>
          </p:nvPr>
        </p:nvSpPr>
        <p:spPr/>
        <p:txBody>
          <a:bodyPr/>
          <a:lstStyle/>
          <a:p>
            <a:r>
              <a:rPr lang="en-US" dirty="0"/>
              <a:t>Related Work – Appendix – Results of various Algorithms</a:t>
            </a:r>
          </a:p>
        </p:txBody>
      </p:sp>
      <p:sp>
        <p:nvSpPr>
          <p:cNvPr id="3" name="Content Placeholder 2">
            <a:extLst>
              <a:ext uri="{FF2B5EF4-FFF2-40B4-BE49-F238E27FC236}">
                <a16:creationId xmlns:a16="http://schemas.microsoft.com/office/drawing/2014/main" id="{825FC535-2B2B-44F6-BA0B-E71F899F5F0C}"/>
              </a:ext>
            </a:extLst>
          </p:cNvPr>
          <p:cNvSpPr>
            <a:spLocks noGrp="1"/>
          </p:cNvSpPr>
          <p:nvPr>
            <p:ph sz="half" idx="1"/>
          </p:nvPr>
        </p:nvSpPr>
        <p:spPr/>
        <p:txBody>
          <a:bodyPr>
            <a:normAutofit lnSpcReduction="10000"/>
          </a:bodyPr>
          <a:lstStyle/>
          <a:p>
            <a:pPr marL="0" indent="0">
              <a:buNone/>
            </a:pPr>
            <a:r>
              <a:rPr lang="en-US" dirty="0"/>
              <a:t>For Open Source Dataset,</a:t>
            </a:r>
          </a:p>
          <a:p>
            <a:r>
              <a:rPr lang="en-US" dirty="0"/>
              <a:t>Comparison of Algorithms – Logistic Regression with Band-Pass Filter Bank</a:t>
            </a:r>
          </a:p>
          <a:p>
            <a:r>
              <a:rPr lang="en-US" dirty="0"/>
              <a:t>Comparison of Algorithms </a:t>
            </a:r>
            <a:r>
              <a:rPr lang="en-US" dirty="0" err="1"/>
              <a:t>Algorithms</a:t>
            </a:r>
            <a:r>
              <a:rPr lang="en-US" dirty="0"/>
              <a:t> – Logistic Regression with Low-Pass Filter Bank</a:t>
            </a:r>
          </a:p>
          <a:p>
            <a:r>
              <a:rPr lang="en-US" dirty="0"/>
              <a:t>Comparison of Algorithms </a:t>
            </a:r>
            <a:r>
              <a:rPr lang="en-US" dirty="0" err="1"/>
              <a:t>Algorithms</a:t>
            </a:r>
            <a:r>
              <a:rPr lang="en-US" dirty="0"/>
              <a:t> – Normalization and a Convolutional Neural Network</a:t>
            </a:r>
          </a:p>
          <a:p>
            <a:endParaRPr lang="en-US" dirty="0"/>
          </a:p>
          <a:p>
            <a:endParaRPr lang="en-US" dirty="0"/>
          </a:p>
        </p:txBody>
      </p:sp>
      <p:sp>
        <p:nvSpPr>
          <p:cNvPr id="4" name="Content Placeholder 3">
            <a:extLst>
              <a:ext uri="{FF2B5EF4-FFF2-40B4-BE49-F238E27FC236}">
                <a16:creationId xmlns:a16="http://schemas.microsoft.com/office/drawing/2014/main" id="{24514B8F-0C9A-42F2-AF6B-FB94BF4B3AFA}"/>
              </a:ext>
            </a:extLst>
          </p:cNvPr>
          <p:cNvSpPr>
            <a:spLocks noGrp="1"/>
          </p:cNvSpPr>
          <p:nvPr>
            <p:ph sz="half" idx="2"/>
          </p:nvPr>
        </p:nvSpPr>
        <p:spPr>
          <a:xfrm>
            <a:off x="7048767" y="1757106"/>
            <a:ext cx="4313864" cy="3777622"/>
          </a:xfrm>
        </p:spPr>
        <p:txBody>
          <a:bodyPr>
            <a:normAutofit lnSpcReduction="10000"/>
          </a:bodyPr>
          <a:lstStyle/>
          <a:p>
            <a:pPr marL="0" indent="0">
              <a:buNone/>
            </a:pPr>
            <a:r>
              <a:rPr lang="en-US" dirty="0"/>
              <a:t>For A-Star Dataset,</a:t>
            </a:r>
          </a:p>
          <a:p>
            <a:r>
              <a:rPr lang="en-US" dirty="0"/>
              <a:t>M. </a:t>
            </a:r>
            <a:r>
              <a:rPr lang="en-US" dirty="0" err="1"/>
              <a:t>Arvaneh</a:t>
            </a:r>
            <a:r>
              <a:rPr lang="en-US" dirty="0"/>
              <a:t>, C. Guan, K. K. Ang, and C. Quek, “EEG Data Space Adaptation to Reduce Intersession Non-stationarity in Brain-Computer Interface, Neural Computation, Vol. 25, No. 8, pp. 2146-71, August 2013.</a:t>
            </a:r>
          </a:p>
          <a:p>
            <a:r>
              <a:rPr lang="en-US" dirty="0"/>
              <a:t>M. </a:t>
            </a:r>
            <a:r>
              <a:rPr lang="en-US" dirty="0" err="1"/>
              <a:t>Arvaneh</a:t>
            </a:r>
            <a:r>
              <a:rPr lang="en-US" dirty="0"/>
              <a:t>, C. Guan, K. K. Ang, and C. Quek, “Optimizing Spatial Filters by Minimizing Within-class Dissimilarities in EEG-based BCI”, IEEE Transactions on Neural Networks and Learning Systems, vol. 24, no. 4, pp. 610-619, April 2013.</a:t>
            </a:r>
          </a:p>
        </p:txBody>
      </p:sp>
    </p:spTree>
    <p:extLst>
      <p:ext uri="{BB962C8B-B14F-4D97-AF65-F5344CB8AC3E}">
        <p14:creationId xmlns:p14="http://schemas.microsoft.com/office/powerpoint/2010/main" val="1832131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000" dirty="0"/>
              <a:t>EDA – Open Source</a:t>
            </a:r>
          </a:p>
        </p:txBody>
      </p:sp>
      <p:sp>
        <p:nvSpPr>
          <p:cNvPr id="44" name="Rectangle 43">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close up of a red light&#10;&#10;Description automatically generated">
            <a:extLst>
              <a:ext uri="{FF2B5EF4-FFF2-40B4-BE49-F238E27FC236}">
                <a16:creationId xmlns:a16="http://schemas.microsoft.com/office/drawing/2014/main" id="{92721559-521B-4B04-9075-2EFDC88B582C}"/>
              </a:ext>
            </a:extLst>
          </p:cNvPr>
          <p:cNvPicPr>
            <a:picLocks noChangeAspect="1"/>
          </p:cNvPicPr>
          <p:nvPr/>
        </p:nvPicPr>
        <p:blipFill>
          <a:blip r:embed="rId2"/>
          <a:stretch>
            <a:fillRect/>
          </a:stretch>
        </p:blipFill>
        <p:spPr>
          <a:xfrm>
            <a:off x="6363429" y="1249987"/>
            <a:ext cx="5572791" cy="4811236"/>
          </a:xfrm>
          <a:prstGeom prst="rect">
            <a:avLst/>
          </a:prstGeom>
        </p:spPr>
      </p:pic>
      <p:pic>
        <p:nvPicPr>
          <p:cNvPr id="41" name="Picture 40" descr="A picture containing sky&#10;&#10;Description automatically generated">
            <a:extLst>
              <a:ext uri="{FF2B5EF4-FFF2-40B4-BE49-F238E27FC236}">
                <a16:creationId xmlns:a16="http://schemas.microsoft.com/office/drawing/2014/main" id="{16C8A036-5C87-48C4-AA44-4294A0E61521}"/>
              </a:ext>
            </a:extLst>
          </p:cNvPr>
          <p:cNvPicPr>
            <a:picLocks noChangeAspect="1"/>
          </p:cNvPicPr>
          <p:nvPr/>
        </p:nvPicPr>
        <p:blipFill>
          <a:blip r:embed="rId3"/>
          <a:stretch>
            <a:fillRect/>
          </a:stretch>
        </p:blipFill>
        <p:spPr>
          <a:xfrm>
            <a:off x="451967" y="1213584"/>
            <a:ext cx="5572791" cy="4811236"/>
          </a:xfrm>
          <a:prstGeom prst="rect">
            <a:avLst/>
          </a:prstGeom>
        </p:spPr>
      </p:pic>
    </p:spTree>
    <p:extLst>
      <p:ext uri="{BB962C8B-B14F-4D97-AF65-F5344CB8AC3E}">
        <p14:creationId xmlns:p14="http://schemas.microsoft.com/office/powerpoint/2010/main" val="3290242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7326F4E6-9131-42DA-97B2-0BA8D1E25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000" dirty="0"/>
              <a:t>Comparison of Algorithms – Logistic Regression with Band-Pass Filter Bank</a:t>
            </a:r>
          </a:p>
        </p:txBody>
      </p:sp>
      <p:sp>
        <p:nvSpPr>
          <p:cNvPr id="44" name="Rectangle 4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CBAD68B-6D86-4D32-B866-FF07A1E6C0A5}"/>
              </a:ext>
            </a:extLst>
          </p:cNvPr>
          <p:cNvSpPr>
            <a:spLocks noGrp="1"/>
          </p:cNvSpPr>
          <p:nvPr>
            <p:ph sz="half" idx="1"/>
          </p:nvPr>
        </p:nvSpPr>
        <p:spPr>
          <a:xfrm>
            <a:off x="649225" y="2133600"/>
            <a:ext cx="3650278" cy="3759253"/>
          </a:xfrm>
        </p:spPr>
        <p:txBody>
          <a:bodyPr vert="horz" lIns="91440" tIns="45720" rIns="91440" bIns="45720" rtlCol="0">
            <a:normAutofit/>
          </a:bodyPr>
          <a:lstStyle/>
          <a:p>
            <a:r>
              <a:rPr lang="en-US" dirty="0"/>
              <a:t>Band-Pass Filter Bank with Logistic Regression.</a:t>
            </a:r>
          </a:p>
          <a:p>
            <a:r>
              <a:rPr lang="en-US" dirty="0"/>
              <a:t>The artifacts are rejected setting the signal value to zero when it exceeds certain limits. </a:t>
            </a:r>
          </a:p>
          <a:p>
            <a:r>
              <a:rPr lang="en-US" dirty="0"/>
              <a:t>The spatial filtering is done using the CSP method.</a:t>
            </a:r>
          </a:p>
          <a:p>
            <a:endParaRPr lang="en-US" dirty="0"/>
          </a:p>
        </p:txBody>
      </p:sp>
      <p:pic>
        <p:nvPicPr>
          <p:cNvPr id="5" name="Picture 4">
            <a:extLst>
              <a:ext uri="{FF2B5EF4-FFF2-40B4-BE49-F238E27FC236}">
                <a16:creationId xmlns:a16="http://schemas.microsoft.com/office/drawing/2014/main" id="{34B3E39A-4358-4448-9ACB-550EFBE70A85}"/>
              </a:ext>
            </a:extLst>
          </p:cNvPr>
          <p:cNvPicPr>
            <a:picLocks noChangeAspect="1"/>
          </p:cNvPicPr>
          <p:nvPr/>
        </p:nvPicPr>
        <p:blipFill>
          <a:blip r:embed="rId2"/>
          <a:stretch>
            <a:fillRect/>
          </a:stretch>
        </p:blipFill>
        <p:spPr>
          <a:xfrm>
            <a:off x="4663147" y="640080"/>
            <a:ext cx="6866369" cy="5252773"/>
          </a:xfrm>
          <a:prstGeom prst="rect">
            <a:avLst/>
          </a:prstGeom>
        </p:spPr>
      </p:pic>
      <p:sp>
        <p:nvSpPr>
          <p:cNvPr id="4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392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000" dirty="0"/>
              <a:t>Comparison of Algorithms </a:t>
            </a:r>
            <a:r>
              <a:rPr lang="en-US" sz="2000" dirty="0" err="1"/>
              <a:t>Algorithms</a:t>
            </a:r>
            <a:r>
              <a:rPr lang="en-US" sz="2000" dirty="0"/>
              <a:t> – Logistic Regression with Low-Pass Filter Bank</a:t>
            </a:r>
          </a:p>
        </p:txBody>
      </p:sp>
      <p:sp>
        <p:nvSpPr>
          <p:cNvPr id="43" name="Rectangle 4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CBAD68B-6D86-4D32-B866-FF07A1E6C0A5}"/>
              </a:ext>
            </a:extLst>
          </p:cNvPr>
          <p:cNvSpPr>
            <a:spLocks noGrp="1"/>
          </p:cNvSpPr>
          <p:nvPr>
            <p:ph sz="half" idx="1"/>
          </p:nvPr>
        </p:nvSpPr>
        <p:spPr>
          <a:xfrm>
            <a:off x="649225" y="2133600"/>
            <a:ext cx="3650278" cy="3759253"/>
          </a:xfrm>
        </p:spPr>
        <p:txBody>
          <a:bodyPr vert="horz" lIns="91440" tIns="45720" rIns="91440" bIns="45720" rtlCol="0">
            <a:normAutofit/>
          </a:bodyPr>
          <a:lstStyle/>
          <a:p>
            <a:r>
              <a:rPr lang="en-US" dirty="0"/>
              <a:t>Band-Pass Filter Bank with Logistic Regression.</a:t>
            </a:r>
          </a:p>
          <a:p>
            <a:r>
              <a:rPr lang="en-US" dirty="0"/>
              <a:t>The artifacts are rejected setting the signal value to zero when it exceeds certain limits. </a:t>
            </a:r>
          </a:p>
          <a:p>
            <a:r>
              <a:rPr lang="en-US" dirty="0"/>
              <a:t>The time-domain filtering is performed by a filter bank with fourteen IIR filters.</a:t>
            </a:r>
          </a:p>
          <a:p>
            <a:r>
              <a:rPr lang="en-US" dirty="0"/>
              <a:t>There is no explicit spatial filtering.</a:t>
            </a:r>
          </a:p>
          <a:p>
            <a:endParaRPr lang="en-US"/>
          </a:p>
        </p:txBody>
      </p:sp>
      <p:pic>
        <p:nvPicPr>
          <p:cNvPr id="4" name="Picture 3">
            <a:extLst>
              <a:ext uri="{FF2B5EF4-FFF2-40B4-BE49-F238E27FC236}">
                <a16:creationId xmlns:a16="http://schemas.microsoft.com/office/drawing/2014/main" id="{56BE3F43-0E2A-46A7-8B5A-D5E5CAD6CBBD}"/>
              </a:ext>
            </a:extLst>
          </p:cNvPr>
          <p:cNvPicPr>
            <a:picLocks noChangeAspect="1"/>
          </p:cNvPicPr>
          <p:nvPr/>
        </p:nvPicPr>
        <p:blipFill rotWithShape="1">
          <a:blip r:embed="rId2"/>
          <a:srcRect t="4681"/>
          <a:stretch/>
        </p:blipFill>
        <p:spPr>
          <a:xfrm>
            <a:off x="4619543" y="640080"/>
            <a:ext cx="6953577" cy="5252773"/>
          </a:xfrm>
          <a:prstGeom prst="rect">
            <a:avLst/>
          </a:prstGeom>
        </p:spPr>
      </p:pic>
      <p:sp>
        <p:nvSpPr>
          <p:cNvPr id="4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3570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4" name="Group 2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8" name="Rectangle 3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2" name="Rectangle 41">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000" dirty="0"/>
              <a:t>Comparison of Algorithms </a:t>
            </a:r>
            <a:r>
              <a:rPr lang="en-US" sz="2000" dirty="0" err="1"/>
              <a:t>Algorithms</a:t>
            </a:r>
            <a:r>
              <a:rPr lang="en-US" sz="2000" dirty="0"/>
              <a:t> – Normalization and a Convolutional Neural Network</a:t>
            </a:r>
          </a:p>
        </p:txBody>
      </p:sp>
      <p:sp>
        <p:nvSpPr>
          <p:cNvPr id="44" name="Rectangle 43">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CBAD68B-6D86-4D32-B866-FF07A1E6C0A5}"/>
              </a:ext>
            </a:extLst>
          </p:cNvPr>
          <p:cNvSpPr>
            <a:spLocks noGrp="1"/>
          </p:cNvSpPr>
          <p:nvPr>
            <p:ph sz="half" idx="1"/>
          </p:nvPr>
        </p:nvSpPr>
        <p:spPr>
          <a:xfrm>
            <a:off x="649225" y="2133600"/>
            <a:ext cx="3650278" cy="3759253"/>
          </a:xfrm>
        </p:spPr>
        <p:txBody>
          <a:bodyPr vert="horz" lIns="91440" tIns="45720" rIns="91440" bIns="45720" rtlCol="0">
            <a:normAutofit/>
          </a:bodyPr>
          <a:lstStyle/>
          <a:p>
            <a:r>
              <a:rPr lang="en-US" dirty="0"/>
              <a:t>The principle behind this method is to find the relevant features in the signal by itself.</a:t>
            </a:r>
          </a:p>
          <a:p>
            <a:r>
              <a:rPr lang="en-US" dirty="0"/>
              <a:t>The artifacts are rejected setting the signal value to zero when it exceeds certain limits. </a:t>
            </a:r>
          </a:p>
          <a:p>
            <a:r>
              <a:rPr lang="en-US" dirty="0"/>
              <a:t>6 layers: input, convolution, </a:t>
            </a:r>
            <a:r>
              <a:rPr lang="en-US"/>
              <a:t>maxpool</a:t>
            </a:r>
            <a:r>
              <a:rPr lang="en-US" dirty="0"/>
              <a:t>, dense, dense, and output.</a:t>
            </a:r>
          </a:p>
        </p:txBody>
      </p:sp>
      <p:pic>
        <p:nvPicPr>
          <p:cNvPr id="5" name="Picture 4">
            <a:extLst>
              <a:ext uri="{FF2B5EF4-FFF2-40B4-BE49-F238E27FC236}">
                <a16:creationId xmlns:a16="http://schemas.microsoft.com/office/drawing/2014/main" id="{18F81F78-C3BA-4E79-B650-3D4BADECEA9F}"/>
              </a:ext>
            </a:extLst>
          </p:cNvPr>
          <p:cNvPicPr>
            <a:picLocks noChangeAspect="1"/>
          </p:cNvPicPr>
          <p:nvPr/>
        </p:nvPicPr>
        <p:blipFill rotWithShape="1">
          <a:blip r:embed="rId2"/>
          <a:srcRect b="605"/>
          <a:stretch/>
        </p:blipFill>
        <p:spPr>
          <a:xfrm>
            <a:off x="4619543" y="640080"/>
            <a:ext cx="6953577" cy="5252773"/>
          </a:xfrm>
          <a:prstGeom prst="rect">
            <a:avLst/>
          </a:prstGeom>
        </p:spPr>
      </p:pic>
      <p:sp>
        <p:nvSpPr>
          <p:cNvPr id="46"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93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4"/>
          <p:cNvSpPr txBox="1">
            <a:spLocks noGrp="1"/>
          </p:cNvSpPr>
          <p:nvPr>
            <p:ph type="title"/>
          </p:nvPr>
        </p:nvSpPr>
        <p:spPr>
          <a:xfrm>
            <a:off x="1154954" y="860472"/>
            <a:ext cx="8761413" cy="70696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dirty="0"/>
              <a:t>A*STAR Dataset – Training ROC Curves</a:t>
            </a:r>
            <a:endParaRPr dirty="0"/>
          </a:p>
        </p:txBody>
      </p:sp>
      <p:pic>
        <p:nvPicPr>
          <p:cNvPr id="775" name="Google Shape;775;p24"/>
          <p:cNvPicPr preferRelativeResize="0"/>
          <p:nvPr/>
        </p:nvPicPr>
        <p:blipFill>
          <a:blip r:embed="rId3">
            <a:alphaModFix/>
          </a:blip>
          <a:stretch>
            <a:fillRect/>
          </a:stretch>
        </p:blipFill>
        <p:spPr>
          <a:xfrm>
            <a:off x="4944150" y="1956700"/>
            <a:ext cx="6844774" cy="4153475"/>
          </a:xfrm>
          <a:prstGeom prst="rect">
            <a:avLst/>
          </a:prstGeom>
          <a:noFill/>
          <a:ln>
            <a:noFill/>
          </a:ln>
        </p:spPr>
      </p:pic>
      <p:sp>
        <p:nvSpPr>
          <p:cNvPr id="776" name="Google Shape;776;p24"/>
          <p:cNvSpPr txBox="1"/>
          <p:nvPr/>
        </p:nvSpPr>
        <p:spPr>
          <a:xfrm>
            <a:off x="1293625" y="2091075"/>
            <a:ext cx="3366900" cy="40191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Century Gothic"/>
              <a:buChar char="●"/>
            </a:pPr>
            <a:r>
              <a:rPr lang="en-US" dirty="0">
                <a:latin typeface="Century Gothic"/>
                <a:ea typeface="Century Gothic"/>
                <a:cs typeface="Century Gothic"/>
                <a:sym typeface="Century Gothic"/>
              </a:rPr>
              <a:t>Area under ROC curve is </a:t>
            </a:r>
            <a:r>
              <a:rPr lang="en-US" b="1" dirty="0">
                <a:latin typeface="Century Gothic"/>
                <a:ea typeface="Century Gothic"/>
                <a:cs typeface="Century Gothic"/>
                <a:sym typeface="Century Gothic"/>
              </a:rPr>
              <a:t>0.75</a:t>
            </a:r>
            <a:r>
              <a:rPr lang="en-US" dirty="0">
                <a:latin typeface="Century Gothic"/>
                <a:ea typeface="Century Gothic"/>
                <a:cs typeface="Century Gothic"/>
                <a:sym typeface="Century Gothic"/>
              </a:rPr>
              <a:t> for </a:t>
            </a:r>
            <a:r>
              <a:rPr lang="en-US" b="1" dirty="0">
                <a:latin typeface="Century Gothic"/>
                <a:ea typeface="Century Gothic"/>
                <a:cs typeface="Century Gothic"/>
                <a:sym typeface="Century Gothic"/>
              </a:rPr>
              <a:t>RIGHT Motor Imagery</a:t>
            </a:r>
            <a:r>
              <a:rPr lang="en-US" dirty="0">
                <a:latin typeface="Century Gothic"/>
                <a:ea typeface="Century Gothic"/>
                <a:cs typeface="Century Gothic"/>
                <a:sym typeface="Century Gothic"/>
              </a:rPr>
              <a:t> and </a:t>
            </a:r>
            <a:r>
              <a:rPr lang="en-US" b="1" dirty="0">
                <a:latin typeface="Century Gothic"/>
                <a:ea typeface="Century Gothic"/>
                <a:cs typeface="Century Gothic"/>
                <a:sym typeface="Century Gothic"/>
              </a:rPr>
              <a:t>IDLE</a:t>
            </a:r>
            <a:r>
              <a:rPr lang="en-US" dirty="0">
                <a:latin typeface="Century Gothic"/>
                <a:ea typeface="Century Gothic"/>
                <a:cs typeface="Century Gothic"/>
                <a:sym typeface="Century Gothic"/>
              </a:rPr>
              <a:t> class</a:t>
            </a:r>
            <a:endParaRPr dirty="0">
              <a:latin typeface="Century Gothic"/>
              <a:ea typeface="Century Gothic"/>
              <a:cs typeface="Century Gothic"/>
              <a:sym typeface="Century Goth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60cf42f873_0_1"/>
          <p:cNvSpPr txBox="1">
            <a:spLocks noGrp="1"/>
          </p:cNvSpPr>
          <p:nvPr>
            <p:ph type="title"/>
          </p:nvPr>
        </p:nvSpPr>
        <p:spPr>
          <a:xfrm>
            <a:off x="1154949" y="860475"/>
            <a:ext cx="9956100" cy="707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a:t>A*STAR Dataset – Training Precision-Recall Curve </a:t>
            </a:r>
            <a:endParaRPr/>
          </a:p>
        </p:txBody>
      </p:sp>
      <p:pic>
        <p:nvPicPr>
          <p:cNvPr id="782" name="Google Shape;782;g60cf42f873_0_1"/>
          <p:cNvPicPr preferRelativeResize="0"/>
          <p:nvPr/>
        </p:nvPicPr>
        <p:blipFill>
          <a:blip r:embed="rId3">
            <a:alphaModFix/>
          </a:blip>
          <a:stretch>
            <a:fillRect/>
          </a:stretch>
        </p:blipFill>
        <p:spPr>
          <a:xfrm>
            <a:off x="4827414" y="2091075"/>
            <a:ext cx="7032187" cy="4267200"/>
          </a:xfrm>
          <a:prstGeom prst="rect">
            <a:avLst/>
          </a:prstGeom>
          <a:noFill/>
          <a:ln>
            <a:noFill/>
          </a:ln>
        </p:spPr>
      </p:pic>
      <p:sp>
        <p:nvSpPr>
          <p:cNvPr id="783" name="Google Shape;783;g60cf42f873_0_1"/>
          <p:cNvSpPr txBox="1"/>
          <p:nvPr/>
        </p:nvSpPr>
        <p:spPr>
          <a:xfrm>
            <a:off x="1293625" y="2091075"/>
            <a:ext cx="3366900" cy="40191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Century Gothic"/>
              <a:buChar char="●"/>
            </a:pPr>
            <a:r>
              <a:rPr lang="en-US">
                <a:latin typeface="Century Gothic"/>
                <a:ea typeface="Century Gothic"/>
                <a:cs typeface="Century Gothic"/>
                <a:sym typeface="Century Gothic"/>
              </a:rPr>
              <a:t>Area under Precision-Recall curve is </a:t>
            </a:r>
            <a:r>
              <a:rPr lang="en-US" b="1">
                <a:latin typeface="Century Gothic"/>
                <a:ea typeface="Century Gothic"/>
                <a:cs typeface="Century Gothic"/>
                <a:sym typeface="Century Gothic"/>
              </a:rPr>
              <a:t>0.790</a:t>
            </a:r>
            <a:r>
              <a:rPr lang="en-US">
                <a:latin typeface="Century Gothic"/>
                <a:ea typeface="Century Gothic"/>
                <a:cs typeface="Century Gothic"/>
                <a:sym typeface="Century Gothic"/>
              </a:rPr>
              <a:t> for </a:t>
            </a:r>
            <a:r>
              <a:rPr lang="en-US" b="1">
                <a:latin typeface="Century Gothic"/>
                <a:ea typeface="Century Gothic"/>
                <a:cs typeface="Century Gothic"/>
                <a:sym typeface="Century Gothic"/>
              </a:rPr>
              <a:t>RIGHT Motor Imagery class</a:t>
            </a:r>
            <a:endParaRPr b="1">
              <a:latin typeface="Century Gothic"/>
              <a:ea typeface="Century Gothic"/>
              <a:cs typeface="Century Gothic"/>
              <a:sym typeface="Century Gothic"/>
            </a:endParaRPr>
          </a:p>
          <a:p>
            <a:pPr marL="457200" lvl="0" indent="0" algn="just" rtl="0">
              <a:spcBef>
                <a:spcPts val="0"/>
              </a:spcBef>
              <a:spcAft>
                <a:spcPts val="0"/>
              </a:spcAft>
              <a:buNone/>
            </a:pPr>
            <a:endParaRPr>
              <a:latin typeface="Century Gothic"/>
              <a:ea typeface="Century Gothic"/>
              <a:cs typeface="Century Gothic"/>
              <a:sym typeface="Century Gothic"/>
            </a:endParaRPr>
          </a:p>
          <a:p>
            <a:pPr marL="457200" lvl="0" indent="-317500" algn="just" rtl="0">
              <a:spcBef>
                <a:spcPts val="0"/>
              </a:spcBef>
              <a:spcAft>
                <a:spcPts val="0"/>
              </a:spcAft>
              <a:buSzPts val="1400"/>
              <a:buFont typeface="Century Gothic"/>
              <a:buChar char="●"/>
            </a:pPr>
            <a:r>
              <a:rPr lang="en-US">
                <a:latin typeface="Century Gothic"/>
                <a:ea typeface="Century Gothic"/>
                <a:cs typeface="Century Gothic"/>
                <a:sym typeface="Century Gothic"/>
              </a:rPr>
              <a:t>Area under Precision-Recall curve is</a:t>
            </a:r>
            <a:r>
              <a:rPr lang="en-US" b="1">
                <a:latin typeface="Century Gothic"/>
                <a:ea typeface="Century Gothic"/>
                <a:cs typeface="Century Gothic"/>
                <a:sym typeface="Century Gothic"/>
              </a:rPr>
              <a:t> 0.720</a:t>
            </a:r>
            <a:r>
              <a:rPr lang="en-US">
                <a:latin typeface="Century Gothic"/>
                <a:ea typeface="Century Gothic"/>
                <a:cs typeface="Century Gothic"/>
                <a:sym typeface="Century Gothic"/>
              </a:rPr>
              <a:t> for  </a:t>
            </a:r>
            <a:r>
              <a:rPr lang="en-US" b="1">
                <a:latin typeface="Century Gothic"/>
                <a:ea typeface="Century Gothic"/>
                <a:cs typeface="Century Gothic"/>
                <a:sym typeface="Century Gothic"/>
              </a:rPr>
              <a:t>IDLE class</a:t>
            </a:r>
            <a:endParaRPr b="1">
              <a:latin typeface="Century Gothic"/>
              <a:ea typeface="Century Gothic"/>
              <a:cs typeface="Century Gothic"/>
              <a:sym typeface="Century Gothic"/>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60cf42f873_0_8"/>
          <p:cNvSpPr txBox="1">
            <a:spLocks noGrp="1"/>
          </p:cNvSpPr>
          <p:nvPr>
            <p:ph type="title"/>
          </p:nvPr>
        </p:nvSpPr>
        <p:spPr>
          <a:xfrm>
            <a:off x="2592924"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a:t>A*STAR Dataset Test Precision Recall Values</a:t>
            </a:r>
            <a:endParaRPr/>
          </a:p>
        </p:txBody>
      </p:sp>
      <p:graphicFrame>
        <p:nvGraphicFramePr>
          <p:cNvPr id="789" name="Google Shape;789;g60cf42f873_0_8"/>
          <p:cNvGraphicFramePr/>
          <p:nvPr/>
        </p:nvGraphicFramePr>
        <p:xfrm>
          <a:off x="2592925" y="2197200"/>
          <a:ext cx="8911825" cy="2743020"/>
        </p:xfrm>
        <a:graphic>
          <a:graphicData uri="http://schemas.openxmlformats.org/drawingml/2006/table">
            <a:tbl>
              <a:tblPr>
                <a:noFill/>
              </a:tblPr>
              <a:tblGrid>
                <a:gridCol w="1520975">
                  <a:extLst>
                    <a:ext uri="{9D8B030D-6E8A-4147-A177-3AD203B41FA5}">
                      <a16:colId xmlns:a16="http://schemas.microsoft.com/office/drawing/2014/main" val="20000"/>
                    </a:ext>
                  </a:extLst>
                </a:gridCol>
                <a:gridCol w="1958675">
                  <a:extLst>
                    <a:ext uri="{9D8B030D-6E8A-4147-A177-3AD203B41FA5}">
                      <a16:colId xmlns:a16="http://schemas.microsoft.com/office/drawing/2014/main" val="20001"/>
                    </a:ext>
                  </a:extLst>
                </a:gridCol>
                <a:gridCol w="1899550">
                  <a:extLst>
                    <a:ext uri="{9D8B030D-6E8A-4147-A177-3AD203B41FA5}">
                      <a16:colId xmlns:a16="http://schemas.microsoft.com/office/drawing/2014/main" val="20002"/>
                    </a:ext>
                  </a:extLst>
                </a:gridCol>
                <a:gridCol w="1731750">
                  <a:extLst>
                    <a:ext uri="{9D8B030D-6E8A-4147-A177-3AD203B41FA5}">
                      <a16:colId xmlns:a16="http://schemas.microsoft.com/office/drawing/2014/main" val="20003"/>
                    </a:ext>
                  </a:extLst>
                </a:gridCol>
                <a:gridCol w="1800875">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Precision</a:t>
                      </a:r>
                      <a:endParaRPr/>
                    </a:p>
                  </a:txBody>
                  <a:tcPr marL="91425" marR="91425" marT="91425" marB="91425"/>
                </a:tc>
                <a:tc>
                  <a:txBody>
                    <a:bodyPr/>
                    <a:lstStyle/>
                    <a:p>
                      <a:pPr marL="0" lvl="0" indent="0" algn="l" rtl="0">
                        <a:spcBef>
                          <a:spcPts val="0"/>
                        </a:spcBef>
                        <a:spcAft>
                          <a:spcPts val="0"/>
                        </a:spcAft>
                        <a:buNone/>
                      </a:pPr>
                      <a:r>
                        <a:rPr lang="en-US"/>
                        <a:t>Recall</a:t>
                      </a:r>
                      <a:endParaRPr/>
                    </a:p>
                  </a:txBody>
                  <a:tcPr marL="91425" marR="91425" marT="91425" marB="91425"/>
                </a:tc>
                <a:tc>
                  <a:txBody>
                    <a:bodyPr/>
                    <a:lstStyle/>
                    <a:p>
                      <a:pPr marL="0" lvl="0" indent="0" algn="l" rtl="0">
                        <a:spcBef>
                          <a:spcPts val="0"/>
                        </a:spcBef>
                        <a:spcAft>
                          <a:spcPts val="0"/>
                        </a:spcAft>
                        <a:buNone/>
                      </a:pPr>
                      <a:r>
                        <a:rPr lang="en-US"/>
                        <a:t>f1-score</a:t>
                      </a:r>
                      <a:endParaRPr/>
                    </a:p>
                  </a:txBody>
                  <a:tcPr marL="91425" marR="91425" marT="91425" marB="91425"/>
                </a:tc>
                <a:tc>
                  <a:txBody>
                    <a:bodyPr/>
                    <a:lstStyle/>
                    <a:p>
                      <a:pPr marL="0" lvl="0" indent="0" algn="l" rtl="0">
                        <a:spcBef>
                          <a:spcPts val="0"/>
                        </a:spcBef>
                        <a:spcAft>
                          <a:spcPts val="0"/>
                        </a:spcAft>
                        <a:buNone/>
                      </a:pPr>
                      <a:r>
                        <a:rPr lang="en-US"/>
                        <a:t>support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IDLE</a:t>
                      </a:r>
                      <a:endParaRPr/>
                    </a:p>
                  </a:txBody>
                  <a:tcPr marL="91425" marR="91425" marT="91425" marB="91425"/>
                </a:tc>
                <a:tc>
                  <a:txBody>
                    <a:bodyPr/>
                    <a:lstStyle/>
                    <a:p>
                      <a:pPr marL="0" lvl="0" indent="0" algn="l" rtl="0">
                        <a:spcBef>
                          <a:spcPts val="0"/>
                        </a:spcBef>
                        <a:spcAft>
                          <a:spcPts val="0"/>
                        </a:spcAft>
                        <a:buNone/>
                      </a:pPr>
                      <a:r>
                        <a:rPr lang="en-US"/>
                        <a:t>0.40</a:t>
                      </a:r>
                      <a:endParaRPr/>
                    </a:p>
                  </a:txBody>
                  <a:tcPr marL="91425" marR="91425" marT="91425" marB="91425"/>
                </a:tc>
                <a:tc>
                  <a:txBody>
                    <a:bodyPr/>
                    <a:lstStyle/>
                    <a:p>
                      <a:pPr marL="0" lvl="0" indent="0" algn="l" rtl="0">
                        <a:spcBef>
                          <a:spcPts val="0"/>
                        </a:spcBef>
                        <a:spcAft>
                          <a:spcPts val="0"/>
                        </a:spcAft>
                        <a:buNone/>
                      </a:pPr>
                      <a:r>
                        <a:rPr lang="en-US"/>
                        <a:t>0.34</a:t>
                      </a:r>
                      <a:endParaRPr/>
                    </a:p>
                  </a:txBody>
                  <a:tcPr marL="91425" marR="91425" marT="91425" marB="91425"/>
                </a:tc>
                <a:tc>
                  <a:txBody>
                    <a:bodyPr/>
                    <a:lstStyle/>
                    <a:p>
                      <a:pPr marL="0" lvl="0" indent="0" algn="l" rtl="0">
                        <a:spcBef>
                          <a:spcPts val="0"/>
                        </a:spcBef>
                        <a:spcAft>
                          <a:spcPts val="0"/>
                        </a:spcAft>
                        <a:buNone/>
                      </a:pPr>
                      <a:r>
                        <a:rPr lang="en-US"/>
                        <a:t>0.36</a:t>
                      </a:r>
                      <a:endParaRPr/>
                    </a:p>
                  </a:txBody>
                  <a:tcPr marL="91425" marR="91425" marT="91425" marB="91425"/>
                </a:tc>
                <a:tc>
                  <a:txBody>
                    <a:bodyPr/>
                    <a:lstStyle/>
                    <a:p>
                      <a:pPr marL="0" lvl="0" indent="0" algn="l" rtl="0">
                        <a:spcBef>
                          <a:spcPts val="0"/>
                        </a:spcBef>
                        <a:spcAft>
                          <a:spcPts val="0"/>
                        </a:spcAft>
                        <a:buNone/>
                      </a:pPr>
                      <a:r>
                        <a:rPr lang="en-US"/>
                        <a:t>405</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RIGHT_HAND</a:t>
                      </a:r>
                      <a:endParaRPr/>
                    </a:p>
                  </a:txBody>
                  <a:tcPr marL="91425" marR="91425" marT="91425" marB="91425"/>
                </a:tc>
                <a:tc>
                  <a:txBody>
                    <a:bodyPr/>
                    <a:lstStyle/>
                    <a:p>
                      <a:pPr marL="0" lvl="0" indent="0" algn="l" rtl="0">
                        <a:spcBef>
                          <a:spcPts val="0"/>
                        </a:spcBef>
                        <a:spcAft>
                          <a:spcPts val="0"/>
                        </a:spcAft>
                        <a:buNone/>
                      </a:pPr>
                      <a:r>
                        <a:rPr lang="en-US"/>
                        <a:t>0.43</a:t>
                      </a:r>
                      <a:endParaRPr/>
                    </a:p>
                  </a:txBody>
                  <a:tcPr marL="91425" marR="91425" marT="91425" marB="91425"/>
                </a:tc>
                <a:tc>
                  <a:txBody>
                    <a:bodyPr/>
                    <a:lstStyle/>
                    <a:p>
                      <a:pPr marL="0" lvl="0" indent="0" algn="l" rtl="0">
                        <a:spcBef>
                          <a:spcPts val="0"/>
                        </a:spcBef>
                        <a:spcAft>
                          <a:spcPts val="0"/>
                        </a:spcAft>
                        <a:buNone/>
                      </a:pPr>
                      <a:r>
                        <a:rPr lang="en-US"/>
                        <a:t>0.49</a:t>
                      </a:r>
                      <a:endParaRPr/>
                    </a:p>
                  </a:txBody>
                  <a:tcPr marL="91425" marR="91425" marT="91425" marB="91425"/>
                </a:tc>
                <a:tc>
                  <a:txBody>
                    <a:bodyPr/>
                    <a:lstStyle/>
                    <a:p>
                      <a:pPr marL="0" lvl="0" indent="0" algn="l" rtl="0">
                        <a:spcBef>
                          <a:spcPts val="0"/>
                        </a:spcBef>
                        <a:spcAft>
                          <a:spcPts val="0"/>
                        </a:spcAft>
                        <a:buNone/>
                      </a:pPr>
                      <a:r>
                        <a:rPr lang="en-US"/>
                        <a:t>0.46</a:t>
                      </a:r>
                      <a:endParaRPr/>
                    </a:p>
                  </a:txBody>
                  <a:tcPr marL="91425" marR="91425" marT="91425" marB="91425"/>
                </a:tc>
                <a:tc>
                  <a:txBody>
                    <a:bodyPr/>
                    <a:lstStyle/>
                    <a:p>
                      <a:pPr marL="0" lvl="0" indent="0" algn="l" rtl="0">
                        <a:spcBef>
                          <a:spcPts val="0"/>
                        </a:spcBef>
                        <a:spcAft>
                          <a:spcPts val="0"/>
                        </a:spcAft>
                        <a:buNone/>
                      </a:pPr>
                      <a:r>
                        <a:rPr lang="en-US"/>
                        <a:t>406</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Micro Avg</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811</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a:t>Macro Avg</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811</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a:t>Weighted Avg</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0.41</a:t>
                      </a:r>
                      <a:endParaRPr/>
                    </a:p>
                  </a:txBody>
                  <a:tcPr marL="91425" marR="91425" marT="91425" marB="91425"/>
                </a:tc>
                <a:tc>
                  <a:txBody>
                    <a:bodyPr/>
                    <a:lstStyle/>
                    <a:p>
                      <a:pPr marL="0" lvl="0" indent="0" algn="l" rtl="0">
                        <a:spcBef>
                          <a:spcPts val="0"/>
                        </a:spcBef>
                        <a:spcAft>
                          <a:spcPts val="0"/>
                        </a:spcAft>
                        <a:buNone/>
                      </a:pPr>
                      <a:r>
                        <a:rPr lang="en-US"/>
                        <a:t>811</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D3FC-ECD5-4028-B0D9-AFA5E953B4C3}"/>
              </a:ext>
            </a:extLst>
          </p:cNvPr>
          <p:cNvSpPr>
            <a:spLocks noGrp="1"/>
          </p:cNvSpPr>
          <p:nvPr>
            <p:ph type="title"/>
          </p:nvPr>
        </p:nvSpPr>
        <p:spPr>
          <a:xfrm>
            <a:off x="1589748" y="653628"/>
            <a:ext cx="9012503" cy="706964"/>
          </a:xfrm>
        </p:spPr>
        <p:txBody>
          <a:bodyPr>
            <a:normAutofit/>
          </a:bodyPr>
          <a:lstStyle/>
          <a:p>
            <a:pPr algn="ctr"/>
            <a:r>
              <a:rPr lang="en-GB" b="1" dirty="0"/>
              <a:t>Operational Context – Open Source Dataset</a:t>
            </a:r>
            <a:endParaRPr lang="en-SG" b="1" dirty="0"/>
          </a:p>
        </p:txBody>
      </p:sp>
      <p:sp>
        <p:nvSpPr>
          <p:cNvPr id="3" name="Content Placeholder 2">
            <a:extLst>
              <a:ext uri="{FF2B5EF4-FFF2-40B4-BE49-F238E27FC236}">
                <a16:creationId xmlns:a16="http://schemas.microsoft.com/office/drawing/2014/main" id="{CA2D74DE-7BC3-4FAC-80BB-DD74DF00457F}"/>
              </a:ext>
            </a:extLst>
          </p:cNvPr>
          <p:cNvSpPr>
            <a:spLocks noGrp="1"/>
          </p:cNvSpPr>
          <p:nvPr>
            <p:ph sz="half" idx="1"/>
          </p:nvPr>
        </p:nvSpPr>
        <p:spPr>
          <a:xfrm>
            <a:off x="1024856" y="1487009"/>
            <a:ext cx="10338033" cy="1437646"/>
          </a:xfrm>
        </p:spPr>
        <p:txBody>
          <a:bodyPr>
            <a:normAutofit lnSpcReduction="10000"/>
          </a:bodyPr>
          <a:lstStyle/>
          <a:p>
            <a:pPr algn="just"/>
            <a:r>
              <a:rPr lang="en-GB" dirty="0"/>
              <a:t>Grasp and Lift (GAL) experiment were carried out among healthy subjects</a:t>
            </a:r>
          </a:p>
          <a:p>
            <a:pPr algn="just"/>
            <a:r>
              <a:rPr lang="en-GB" dirty="0"/>
              <a:t>Conducted in the same order for all 12 subjects</a:t>
            </a:r>
          </a:p>
          <a:p>
            <a:pPr algn="just"/>
            <a:r>
              <a:rPr lang="en-GB" dirty="0"/>
              <a:t>Similar to A*STAR dataset, the signal data is stored and pre-processed before being used for Training and Validation of the intended models</a:t>
            </a:r>
          </a:p>
          <a:p>
            <a:endParaRPr lang="en-SG" dirty="0"/>
          </a:p>
        </p:txBody>
      </p:sp>
      <p:pic>
        <p:nvPicPr>
          <p:cNvPr id="6" name="sdata201447-s4">
            <a:hlinkClick r:id="" action="ppaction://media"/>
            <a:extLst>
              <a:ext uri="{FF2B5EF4-FFF2-40B4-BE49-F238E27FC236}">
                <a16:creationId xmlns:a16="http://schemas.microsoft.com/office/drawing/2014/main" id="{F4294E90-6D0C-44D6-9B82-06DFB23B8F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5280" y="3051072"/>
            <a:ext cx="5444455" cy="2809865"/>
          </a:xfrm>
          <a:prstGeom prst="rect">
            <a:avLst/>
          </a:prstGeom>
        </p:spPr>
      </p:pic>
      <p:pic>
        <p:nvPicPr>
          <p:cNvPr id="7" name="sdata201447-s3">
            <a:hlinkClick r:id="" action="ppaction://media"/>
            <a:extLst>
              <a:ext uri="{FF2B5EF4-FFF2-40B4-BE49-F238E27FC236}">
                <a16:creationId xmlns:a16="http://schemas.microsoft.com/office/drawing/2014/main" id="{68307F6D-1FF7-48A1-AB71-59C0B9624FD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22473" y="3050102"/>
            <a:ext cx="5189987" cy="2810835"/>
          </a:xfrm>
          <a:prstGeom prst="rect">
            <a:avLst/>
          </a:prstGeom>
        </p:spPr>
      </p:pic>
    </p:spTree>
    <p:extLst>
      <p:ext uri="{BB962C8B-B14F-4D97-AF65-F5344CB8AC3E}">
        <p14:creationId xmlns:p14="http://schemas.microsoft.com/office/powerpoint/2010/main" val="2872195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1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0606">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D3FC-ECD5-4028-B0D9-AFA5E953B4C3}"/>
              </a:ext>
            </a:extLst>
          </p:cNvPr>
          <p:cNvSpPr>
            <a:spLocks noGrp="1"/>
          </p:cNvSpPr>
          <p:nvPr>
            <p:ph type="title"/>
          </p:nvPr>
        </p:nvSpPr>
        <p:spPr>
          <a:xfrm>
            <a:off x="1852260" y="609008"/>
            <a:ext cx="9769764" cy="1280890"/>
          </a:xfrm>
        </p:spPr>
        <p:txBody>
          <a:bodyPr/>
          <a:lstStyle/>
          <a:p>
            <a:pPr algn="ctr"/>
            <a:r>
              <a:rPr lang="en-GB" b="1" dirty="0"/>
              <a:t>Operational Context – ALS Affected (A*)</a:t>
            </a:r>
            <a:endParaRPr lang="en-SG" b="1" dirty="0"/>
          </a:p>
        </p:txBody>
      </p:sp>
      <p:sp>
        <p:nvSpPr>
          <p:cNvPr id="3" name="Content Placeholder 2">
            <a:extLst>
              <a:ext uri="{FF2B5EF4-FFF2-40B4-BE49-F238E27FC236}">
                <a16:creationId xmlns:a16="http://schemas.microsoft.com/office/drawing/2014/main" id="{CA2D74DE-7BC3-4FAC-80BB-DD74DF00457F}"/>
              </a:ext>
            </a:extLst>
          </p:cNvPr>
          <p:cNvSpPr>
            <a:spLocks noGrp="1"/>
          </p:cNvSpPr>
          <p:nvPr>
            <p:ph sz="half" idx="1"/>
          </p:nvPr>
        </p:nvSpPr>
        <p:spPr>
          <a:xfrm>
            <a:off x="609600" y="2603500"/>
            <a:ext cx="7248939" cy="3416301"/>
          </a:xfrm>
        </p:spPr>
        <p:txBody>
          <a:bodyPr>
            <a:normAutofit/>
          </a:bodyPr>
          <a:lstStyle/>
          <a:p>
            <a:pPr algn="just"/>
            <a:r>
              <a:rPr lang="en-GB" dirty="0" err="1"/>
              <a:t>Quik</a:t>
            </a:r>
            <a:r>
              <a:rPr lang="en-GB" dirty="0"/>
              <a:t>-cap with </a:t>
            </a:r>
            <a:r>
              <a:rPr lang="en-GB" b="1" dirty="0"/>
              <a:t>40 electrodes to record EEG Signals</a:t>
            </a:r>
          </a:p>
          <a:p>
            <a:pPr lvl="1" algn="just"/>
            <a:r>
              <a:rPr lang="en-GB" dirty="0"/>
              <a:t>Placed on scalp of ALS affected subject</a:t>
            </a:r>
          </a:p>
          <a:p>
            <a:pPr lvl="1" algn="just"/>
            <a:r>
              <a:rPr lang="en-GB" dirty="0"/>
              <a:t>Reference of A1 and A2 placed at left and right ear lobe respectively</a:t>
            </a:r>
          </a:p>
          <a:p>
            <a:pPr lvl="1" algn="just"/>
            <a:r>
              <a:rPr lang="en-GB" dirty="0"/>
              <a:t>Impedance of each channel are kept below 10 </a:t>
            </a:r>
            <a:r>
              <a:rPr lang="en-GB" dirty="0" err="1"/>
              <a:t>kΩ</a:t>
            </a:r>
            <a:endParaRPr lang="en-GB" dirty="0"/>
          </a:p>
          <a:p>
            <a:pPr algn="just"/>
            <a:r>
              <a:rPr lang="en-GB" dirty="0"/>
              <a:t>Subjects instructed to </a:t>
            </a:r>
            <a:r>
              <a:rPr lang="en-GB" b="1" dirty="0"/>
              <a:t>imagine left, right hand movement</a:t>
            </a:r>
          </a:p>
          <a:p>
            <a:pPr algn="just"/>
            <a:r>
              <a:rPr lang="en-GB" dirty="0"/>
              <a:t>EEG signals collected and filtered (4 to 40 Hz) before passing it to the model.</a:t>
            </a:r>
          </a:p>
          <a:p>
            <a:endParaRPr lang="en-SG" dirty="0"/>
          </a:p>
        </p:txBody>
      </p:sp>
      <p:pic>
        <p:nvPicPr>
          <p:cNvPr id="5" name="Picture 4">
            <a:extLst>
              <a:ext uri="{FF2B5EF4-FFF2-40B4-BE49-F238E27FC236}">
                <a16:creationId xmlns:a16="http://schemas.microsoft.com/office/drawing/2014/main" id="{DCD1FBF6-E125-46F9-BC06-FFF44477D9C9}"/>
              </a:ext>
            </a:extLst>
          </p:cNvPr>
          <p:cNvPicPr/>
          <p:nvPr/>
        </p:nvPicPr>
        <p:blipFill rotWithShape="1">
          <a:blip r:embed="rId2" cstate="print">
            <a:extLst>
              <a:ext uri="{28A0092B-C50C-407E-A947-70E740481C1C}">
                <a14:useLocalDpi xmlns:a14="http://schemas.microsoft.com/office/drawing/2010/main" val="0"/>
              </a:ext>
            </a:extLst>
          </a:blip>
          <a:srcRect l="3307" t="9493" r="9937" b="10648"/>
          <a:stretch/>
        </p:blipFill>
        <p:spPr bwMode="auto">
          <a:xfrm>
            <a:off x="7919609" y="2726036"/>
            <a:ext cx="3993515" cy="2708094"/>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A0B010F-E4B2-412D-BBA8-9E25FB909964}"/>
              </a:ext>
            </a:extLst>
          </p:cNvPr>
          <p:cNvSpPr txBox="1"/>
          <p:nvPr/>
        </p:nvSpPr>
        <p:spPr>
          <a:xfrm>
            <a:off x="7858540" y="5434130"/>
            <a:ext cx="4180420" cy="461665"/>
          </a:xfrm>
          <a:prstGeom prst="rect">
            <a:avLst/>
          </a:prstGeom>
          <a:noFill/>
        </p:spPr>
        <p:txBody>
          <a:bodyPr wrap="square" rtlCol="0">
            <a:spAutoFit/>
          </a:bodyPr>
          <a:lstStyle/>
          <a:p>
            <a:r>
              <a:rPr lang="en-SG" sz="1200" dirty="0"/>
              <a:t>Figure 3: Impedances of electrodes on ALS patient’s scalp</a:t>
            </a:r>
          </a:p>
        </p:txBody>
      </p:sp>
    </p:spTree>
    <p:extLst>
      <p:ext uri="{BB962C8B-B14F-4D97-AF65-F5344CB8AC3E}">
        <p14:creationId xmlns:p14="http://schemas.microsoft.com/office/powerpoint/2010/main" val="1490004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03" name="Rectangle 102">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79DD79-D315-49EB-A418-9C7FA2284066}"/>
              </a:ext>
            </a:extLst>
          </p:cNvPr>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Challenges</a:t>
            </a:r>
          </a:p>
        </p:txBody>
      </p:sp>
      <p:sp>
        <p:nvSpPr>
          <p:cNvPr id="105" name="Rectangle 104">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74F4E1A-B101-4BB0-93EC-7B3E09DE4C8F}"/>
              </a:ext>
            </a:extLst>
          </p:cNvPr>
          <p:cNvSpPr>
            <a:spLocks noGrp="1"/>
          </p:cNvSpPr>
          <p:nvPr>
            <p:ph sz="half" idx="1"/>
          </p:nvPr>
        </p:nvSpPr>
        <p:spPr>
          <a:xfrm>
            <a:off x="1101554" y="685800"/>
            <a:ext cx="5970162" cy="5225422"/>
          </a:xfrm>
        </p:spPr>
        <p:txBody>
          <a:bodyPr vert="horz" lIns="91440" tIns="45720" rIns="91440" bIns="45720" rtlCol="0" anchor="ctr">
            <a:normAutofit/>
          </a:bodyPr>
          <a:lstStyle/>
          <a:p>
            <a:r>
              <a:rPr lang="en-US" b="1" dirty="0"/>
              <a:t>Inconsistent EEG </a:t>
            </a:r>
            <a:r>
              <a:rPr lang="en-US" dirty="0"/>
              <a:t>patterns due to a varying level of subject’s awareness and mental status.</a:t>
            </a:r>
          </a:p>
          <a:p>
            <a:r>
              <a:rPr lang="en-US" b="1" dirty="0"/>
              <a:t>Placement of electrodes</a:t>
            </a:r>
            <a:r>
              <a:rPr lang="en-US" dirty="0"/>
              <a:t> (i.e. position on the subjects' scalp) </a:t>
            </a:r>
          </a:p>
          <a:p>
            <a:pPr lvl="1"/>
            <a:r>
              <a:rPr lang="en-US" dirty="0"/>
              <a:t>may vary from day to day and person to person.</a:t>
            </a:r>
          </a:p>
          <a:p>
            <a:pPr lvl="1"/>
            <a:r>
              <a:rPr lang="en-US" dirty="0"/>
              <a:t>Electrodes might short circuit each other.</a:t>
            </a:r>
          </a:p>
          <a:p>
            <a:r>
              <a:rPr lang="en-US" b="1" cap="all"/>
              <a:t>eeg</a:t>
            </a:r>
            <a:r>
              <a:rPr lang="en-US" b="1"/>
              <a:t> </a:t>
            </a:r>
            <a:r>
              <a:rPr lang="en-US" b="1" dirty="0"/>
              <a:t>signals of ALS patient may be associated with the wrong movement imagined </a:t>
            </a:r>
            <a:r>
              <a:rPr lang="en-US" dirty="0"/>
              <a:t>due to their inability to hear, see or react correctly.</a:t>
            </a:r>
          </a:p>
        </p:txBody>
      </p:sp>
      <p:cxnSp>
        <p:nvCxnSpPr>
          <p:cNvPr id="107" name="Straight Connector 106">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14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5753D0-C24B-4D76-9733-C5424CC4D36D}"/>
              </a:ext>
            </a:extLst>
          </p:cNvPr>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Project Scope and Objectives</a:t>
            </a:r>
          </a:p>
        </p:txBody>
      </p:sp>
      <p:sp>
        <p:nvSpPr>
          <p:cNvPr id="42" name="Rectangle 41">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24D8D23-4C0F-4741-A35B-42485CB62FDC}"/>
              </a:ext>
            </a:extLst>
          </p:cNvPr>
          <p:cNvSpPr>
            <a:spLocks noGrp="1"/>
          </p:cNvSpPr>
          <p:nvPr>
            <p:ph sz="half" idx="1"/>
          </p:nvPr>
        </p:nvSpPr>
        <p:spPr>
          <a:xfrm>
            <a:off x="1101554" y="685800"/>
            <a:ext cx="5970162" cy="5225422"/>
          </a:xfrm>
        </p:spPr>
        <p:txBody>
          <a:bodyPr vert="horz" lIns="91440" tIns="45720" rIns="91440" bIns="45720" rtlCol="0" anchor="ctr">
            <a:normAutofit/>
          </a:bodyPr>
          <a:lstStyle/>
          <a:p>
            <a:r>
              <a:rPr lang="en-US" dirty="0"/>
              <a:t>Decode electroencephalogram (EEG) signals </a:t>
            </a:r>
          </a:p>
          <a:p>
            <a:pPr lvl="1"/>
            <a:r>
              <a:rPr lang="en-US" dirty="0"/>
              <a:t>To develop a brain computer interface (BCI) system to aid patient’s mobility.</a:t>
            </a:r>
          </a:p>
          <a:p>
            <a:pPr lvl="1">
              <a:lnSpc>
                <a:spcPct val="90000"/>
              </a:lnSpc>
            </a:pPr>
            <a:r>
              <a:rPr lang="en-US" dirty="0"/>
              <a:t>No Integration with any device</a:t>
            </a:r>
          </a:p>
          <a:p>
            <a:pPr lvl="1">
              <a:lnSpc>
                <a:spcPct val="90000"/>
              </a:lnSpc>
            </a:pPr>
            <a:r>
              <a:rPr lang="en-US" dirty="0"/>
              <a:t>EEG signals are received and stored</a:t>
            </a:r>
          </a:p>
          <a:p>
            <a:pPr lvl="1">
              <a:lnSpc>
                <a:spcPct val="90000"/>
              </a:lnSpc>
            </a:pPr>
            <a:r>
              <a:rPr lang="en-US" dirty="0"/>
              <a:t>Pre-processing, training and validation to build models to classify EEG</a:t>
            </a:r>
          </a:p>
          <a:p>
            <a:r>
              <a:rPr lang="en-US" dirty="0"/>
              <a:t>Build model to predict subject’s action (i.e. grasping or lifting using </a:t>
            </a:r>
            <a:r>
              <a:rPr lang="en-US" b="1" dirty="0"/>
              <a:t>Open Source data</a:t>
            </a:r>
            <a:r>
              <a:rPr lang="en-US" dirty="0"/>
              <a:t>)</a:t>
            </a:r>
          </a:p>
          <a:p>
            <a:r>
              <a:rPr lang="en-US" dirty="0"/>
              <a:t>Develop an </a:t>
            </a:r>
            <a:r>
              <a:rPr lang="en-US" b="1" dirty="0"/>
              <a:t>Inter Subject EEG classification system</a:t>
            </a:r>
            <a:r>
              <a:rPr lang="en-US" dirty="0"/>
              <a:t> for A*STAR </a:t>
            </a:r>
          </a:p>
          <a:p>
            <a:pPr lvl="1"/>
            <a:r>
              <a:rPr lang="en-US" dirty="0"/>
              <a:t>To aid future development of decoder for brain signals for patients with ALS</a:t>
            </a:r>
          </a:p>
          <a:p>
            <a:pPr lvl="1"/>
            <a:r>
              <a:rPr lang="en-US" dirty="0"/>
              <a:t>To decode brain signals for same patient with ALS over multiple days.</a:t>
            </a:r>
          </a:p>
        </p:txBody>
      </p:sp>
      <p:cxnSp>
        <p:nvCxnSpPr>
          <p:cNvPr id="44" name="Straight Connector 43">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90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a:extLst>
              <a:ext uri="{FF2B5EF4-FFF2-40B4-BE49-F238E27FC236}">
                <a16:creationId xmlns:a16="http://schemas.microsoft.com/office/drawing/2014/main" id="{0B0685DC-0CEE-482C-8A89-7A85EECA3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43851-EF3F-43AA-94BA-0234283B8C7D}"/>
              </a:ext>
            </a:extLst>
          </p:cNvPr>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Solution Outline</a:t>
            </a:r>
          </a:p>
        </p:txBody>
      </p:sp>
      <p:sp>
        <p:nvSpPr>
          <p:cNvPr id="42" name="Rectangle 41">
            <a:extLst>
              <a:ext uri="{FF2B5EF4-FFF2-40B4-BE49-F238E27FC236}">
                <a16:creationId xmlns:a16="http://schemas.microsoft.com/office/drawing/2014/main" id="{A31628A5-06CF-426B-948A-59ED234C9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34FCD43-0D8D-445C-9597-02B09FC393C8}"/>
              </a:ext>
            </a:extLst>
          </p:cNvPr>
          <p:cNvSpPr>
            <a:spLocks noGrp="1"/>
          </p:cNvSpPr>
          <p:nvPr>
            <p:ph sz="half" idx="1"/>
          </p:nvPr>
        </p:nvSpPr>
        <p:spPr>
          <a:xfrm>
            <a:off x="1101554" y="685800"/>
            <a:ext cx="5970162" cy="5225422"/>
          </a:xfrm>
        </p:spPr>
        <p:txBody>
          <a:bodyPr vert="horz" lIns="91440" tIns="45720" rIns="91440" bIns="45720" rtlCol="0" anchor="ctr">
            <a:normAutofit/>
          </a:bodyPr>
          <a:lstStyle/>
          <a:p>
            <a:pPr marL="0" indent="0"/>
            <a:r>
              <a:rPr lang="en-US" dirty="0"/>
              <a:t>Approach 1:</a:t>
            </a:r>
          </a:p>
          <a:p>
            <a:r>
              <a:rPr lang="en-US" b="1" dirty="0"/>
              <a:t>Build a model </a:t>
            </a:r>
            <a:r>
              <a:rPr lang="en-US" dirty="0"/>
              <a:t>that can classify various actions of the subject and ignore any variation in readings of the subject (Open Source)</a:t>
            </a:r>
          </a:p>
          <a:p>
            <a:pPr marL="0" indent="0"/>
            <a:r>
              <a:rPr lang="en-US" dirty="0"/>
              <a:t>Approach 2:</a:t>
            </a:r>
          </a:p>
          <a:p>
            <a:r>
              <a:rPr lang="en-US" b="1" dirty="0"/>
              <a:t>Derive a transfer function </a:t>
            </a:r>
            <a:r>
              <a:rPr lang="en-US" dirty="0"/>
              <a:t>which when applied on a given day shall yield the EEG readings of the subject of another day, if such function exists (</a:t>
            </a:r>
            <a:r>
              <a:rPr lang="en-US" b="1" dirty="0"/>
              <a:t>For A Star</a:t>
            </a:r>
            <a:r>
              <a:rPr lang="en-US" dirty="0"/>
              <a:t>).</a:t>
            </a:r>
          </a:p>
          <a:p>
            <a:pPr marL="0" indent="0"/>
            <a:r>
              <a:rPr lang="en-US" dirty="0"/>
              <a:t>Validation Method:</a:t>
            </a:r>
          </a:p>
          <a:p>
            <a:r>
              <a:rPr lang="en-US" b="1" dirty="0"/>
              <a:t>Train neural network </a:t>
            </a:r>
            <a:r>
              <a:rPr lang="en-US" dirty="0"/>
              <a:t>and </a:t>
            </a:r>
            <a:r>
              <a:rPr lang="en-US" b="1" dirty="0"/>
              <a:t>validate against test data </a:t>
            </a:r>
            <a:r>
              <a:rPr lang="en-US" dirty="0"/>
              <a:t>to cross check whether desired results are achieved.</a:t>
            </a:r>
          </a:p>
          <a:p>
            <a:endParaRPr lang="en-US" dirty="0"/>
          </a:p>
        </p:txBody>
      </p:sp>
      <p:cxnSp>
        <p:nvCxnSpPr>
          <p:cNvPr id="44" name="Straight Connector 43">
            <a:extLst>
              <a:ext uri="{FF2B5EF4-FFF2-40B4-BE49-F238E27FC236}">
                <a16:creationId xmlns:a16="http://schemas.microsoft.com/office/drawing/2014/main" id="{2D902729-F83B-46AA-B572-057BD32A69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160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180B-BEA6-4914-842F-A997ED3E23C9}"/>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b="1" dirty="0">
                <a:solidFill>
                  <a:schemeClr val="tx1"/>
                </a:solidFill>
                <a:latin typeface="Calibri" panose="020F0502020204030204" pitchFamily="34" charset="0"/>
                <a:cs typeface="Calibri" panose="020F0502020204030204" pitchFamily="34" charset="0"/>
              </a:rPr>
              <a:t>EEG Signal Processing and Model Data Workflow </a:t>
            </a:r>
            <a:br>
              <a:rPr lang="en-SG" dirty="0"/>
            </a:br>
            <a:endParaRPr lang="en-US" sz="5400" b="0" i="0" kern="1200" dirty="0">
              <a:solidFill>
                <a:srgbClr val="EBEBEB"/>
              </a:solidFill>
              <a:latin typeface="+mj-lt"/>
              <a:ea typeface="+mj-ea"/>
              <a:cs typeface="+mj-cs"/>
            </a:endParaRPr>
          </a:p>
        </p:txBody>
      </p:sp>
      <p:pic>
        <p:nvPicPr>
          <p:cNvPr id="5" name="Picture 4">
            <a:extLst>
              <a:ext uri="{FF2B5EF4-FFF2-40B4-BE49-F238E27FC236}">
                <a16:creationId xmlns:a16="http://schemas.microsoft.com/office/drawing/2014/main" id="{84A137E5-718C-457E-888C-6C3367E85354}"/>
              </a:ext>
            </a:extLst>
          </p:cNvPr>
          <p:cNvPicPr/>
          <p:nvPr/>
        </p:nvPicPr>
        <p:blipFill rotWithShape="1">
          <a:blip r:embed="rId2">
            <a:extLst>
              <a:ext uri="{28A0092B-C50C-407E-A947-70E740481C1C}">
                <a14:useLocalDpi xmlns:a14="http://schemas.microsoft.com/office/drawing/2010/main" val="0"/>
              </a:ext>
            </a:extLst>
          </a:blip>
          <a:srcRect b="40333"/>
          <a:stretch/>
        </p:blipFill>
        <p:spPr bwMode="auto">
          <a:xfrm>
            <a:off x="1109763" y="1258343"/>
            <a:ext cx="6470907" cy="4338198"/>
          </a:xfrm>
          <a:prstGeom prst="roundRect">
            <a:avLst>
              <a:gd name="adj" fmla="val 1858"/>
            </a:avLst>
          </a:prstGeom>
          <a:effectLst>
            <a:outerShdw blurRad="50800" dist="50800" dir="54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57382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472F-A251-40F4-BDE8-B783F93812EE}"/>
              </a:ext>
            </a:extLst>
          </p:cNvPr>
          <p:cNvSpPr>
            <a:spLocks noGrp="1"/>
          </p:cNvSpPr>
          <p:nvPr>
            <p:ph type="title"/>
          </p:nvPr>
        </p:nvSpPr>
        <p:spPr>
          <a:xfrm>
            <a:off x="2592925" y="624110"/>
            <a:ext cx="8911687" cy="1280890"/>
          </a:xfrm>
        </p:spPr>
        <p:txBody>
          <a:bodyPr vert="horz" lIns="91440" tIns="45720" rIns="91440" bIns="45720" rtlCol="0" anchor="t">
            <a:normAutofit/>
          </a:bodyPr>
          <a:lstStyle/>
          <a:p>
            <a:r>
              <a:rPr lang="en-US" dirty="0"/>
              <a:t>Related Work (Open Source Dataset)</a:t>
            </a:r>
          </a:p>
        </p:txBody>
      </p:sp>
      <p:sp>
        <p:nvSpPr>
          <p:cNvPr id="88" name="Content Placeholder 2">
            <a:extLst>
              <a:ext uri="{FF2B5EF4-FFF2-40B4-BE49-F238E27FC236}">
                <a16:creationId xmlns:a16="http://schemas.microsoft.com/office/drawing/2014/main" id="{21BD9669-43A4-4DFA-B642-70D4734309C2}"/>
              </a:ext>
            </a:extLst>
          </p:cNvPr>
          <p:cNvSpPr>
            <a:spLocks noGrp="1"/>
          </p:cNvSpPr>
          <p:nvPr>
            <p:ph sz="half" idx="1"/>
          </p:nvPr>
        </p:nvSpPr>
        <p:spPr>
          <a:xfrm>
            <a:off x="2589212" y="2125362"/>
            <a:ext cx="5835121" cy="3785860"/>
          </a:xfrm>
        </p:spPr>
        <p:txBody>
          <a:bodyPr vert="horz" lIns="91440" tIns="45720" rIns="91440" bIns="45720" rtlCol="0">
            <a:normAutofit/>
          </a:bodyPr>
          <a:lstStyle/>
          <a:p>
            <a:pPr marL="457200" lvl="1" indent="0">
              <a:lnSpc>
                <a:spcPct val="90000"/>
              </a:lnSpc>
            </a:pPr>
            <a:endParaRPr lang="en-US" sz="1700" dirty="0"/>
          </a:p>
          <a:p>
            <a:pPr marL="0" indent="0">
              <a:lnSpc>
                <a:spcPct val="90000"/>
              </a:lnSpc>
            </a:pPr>
            <a:r>
              <a:rPr lang="en-US" sz="1700" dirty="0"/>
              <a:t>Various signal processing pipelines are utilized in experiments found in the literature, but the main stages are roughly the same. The transformations applied to the raw digital EEG signal can be divided into the following steps</a:t>
            </a:r>
          </a:p>
          <a:p>
            <a:pPr marL="0" indent="0">
              <a:lnSpc>
                <a:spcPct val="90000"/>
              </a:lnSpc>
            </a:pPr>
            <a:endParaRPr lang="en-US" sz="1700" dirty="0"/>
          </a:p>
          <a:p>
            <a:pPr>
              <a:lnSpc>
                <a:spcPct val="90000"/>
              </a:lnSpc>
            </a:pPr>
            <a:r>
              <a:rPr lang="en-US" sz="1700" dirty="0"/>
              <a:t>Artifact rejection</a:t>
            </a:r>
          </a:p>
          <a:p>
            <a:pPr>
              <a:lnSpc>
                <a:spcPct val="90000"/>
              </a:lnSpc>
            </a:pPr>
            <a:r>
              <a:rPr lang="en-US" sz="1700" dirty="0"/>
              <a:t>Time-domain filtering</a:t>
            </a:r>
          </a:p>
          <a:p>
            <a:pPr>
              <a:lnSpc>
                <a:spcPct val="90000"/>
              </a:lnSpc>
            </a:pPr>
            <a:r>
              <a:rPr lang="en-US" sz="1700" dirty="0"/>
              <a:t>Spatial filtering</a:t>
            </a:r>
          </a:p>
          <a:p>
            <a:pPr>
              <a:lnSpc>
                <a:spcPct val="90000"/>
              </a:lnSpc>
            </a:pPr>
            <a:r>
              <a:rPr lang="en-US" sz="1700" dirty="0"/>
              <a:t>Class feature generation</a:t>
            </a:r>
          </a:p>
          <a:p>
            <a:pPr>
              <a:lnSpc>
                <a:spcPct val="90000"/>
              </a:lnSpc>
            </a:pPr>
            <a:r>
              <a:rPr lang="en-US" sz="1700" dirty="0"/>
              <a:t>Classification</a:t>
            </a:r>
          </a:p>
          <a:p>
            <a:pPr>
              <a:lnSpc>
                <a:spcPct val="90000"/>
              </a:lnSpc>
            </a:pPr>
            <a:endParaRPr lang="en-US" sz="1700" dirty="0"/>
          </a:p>
        </p:txBody>
      </p:sp>
      <p:pic>
        <p:nvPicPr>
          <p:cNvPr id="9" name="Graphic 8" descr="CommentUrgent">
            <a:extLst>
              <a:ext uri="{FF2B5EF4-FFF2-40B4-BE49-F238E27FC236}">
                <a16:creationId xmlns:a16="http://schemas.microsoft.com/office/drawing/2014/main" id="{1A1D9447-AECF-4AB7-8F79-0C693072B0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31452" y="2561913"/>
            <a:ext cx="2873159" cy="2873159"/>
          </a:xfrm>
          <a:prstGeom prst="rect">
            <a:avLst/>
          </a:prstGeom>
        </p:spPr>
      </p:pic>
    </p:spTree>
    <p:extLst>
      <p:ext uri="{BB962C8B-B14F-4D97-AF65-F5344CB8AC3E}">
        <p14:creationId xmlns:p14="http://schemas.microsoft.com/office/powerpoint/2010/main" val="80249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2592925" y="3979877"/>
            <a:ext cx="8911687" cy="778589"/>
          </a:xfrm>
        </p:spPr>
        <p:txBody>
          <a:bodyPr vert="horz" lIns="91440" tIns="45720" rIns="91440" bIns="45720" rtlCol="0" anchor="b">
            <a:normAutofit/>
          </a:bodyPr>
          <a:lstStyle/>
          <a:p>
            <a:r>
              <a:rPr lang="en-US" sz="2800"/>
              <a:t>LSTM RNN Algorithm</a:t>
            </a:r>
          </a:p>
        </p:txBody>
      </p:sp>
      <p:pic>
        <p:nvPicPr>
          <p:cNvPr id="4" name="Picture 3">
            <a:extLst>
              <a:ext uri="{FF2B5EF4-FFF2-40B4-BE49-F238E27FC236}">
                <a16:creationId xmlns:a16="http://schemas.microsoft.com/office/drawing/2014/main" id="{E980266B-CBB9-4DA6-8256-1C8BAFC96B25}"/>
              </a:ext>
            </a:extLst>
          </p:cNvPr>
          <p:cNvPicPr>
            <a:picLocks noChangeAspect="1"/>
          </p:cNvPicPr>
          <p:nvPr/>
        </p:nvPicPr>
        <p:blipFill>
          <a:blip r:embed="rId2"/>
          <a:stretch>
            <a:fillRect/>
          </a:stretch>
        </p:blipFill>
        <p:spPr>
          <a:xfrm>
            <a:off x="2580799" y="1220617"/>
            <a:ext cx="8923813" cy="2007858"/>
          </a:xfrm>
          <a:prstGeom prst="rect">
            <a:avLst/>
          </a:prstGeom>
        </p:spPr>
      </p:pic>
      <p:sp>
        <p:nvSpPr>
          <p:cNvPr id="3" name="Content Placeholder 2">
            <a:extLst>
              <a:ext uri="{FF2B5EF4-FFF2-40B4-BE49-F238E27FC236}">
                <a16:creationId xmlns:a16="http://schemas.microsoft.com/office/drawing/2014/main" id="{3CBAD68B-6D86-4D32-B866-FF07A1E6C0A5}"/>
              </a:ext>
            </a:extLst>
          </p:cNvPr>
          <p:cNvSpPr>
            <a:spLocks noGrp="1"/>
          </p:cNvSpPr>
          <p:nvPr>
            <p:ph sz="half" idx="1"/>
          </p:nvPr>
        </p:nvSpPr>
        <p:spPr>
          <a:xfrm>
            <a:off x="2589212" y="4845585"/>
            <a:ext cx="8915400" cy="1280890"/>
          </a:xfrm>
        </p:spPr>
        <p:txBody>
          <a:bodyPr vert="horz" lIns="91440" tIns="45720" rIns="91440" bIns="45720" rtlCol="0">
            <a:normAutofit/>
          </a:bodyPr>
          <a:lstStyle/>
          <a:p>
            <a:pPr>
              <a:lnSpc>
                <a:spcPct val="90000"/>
              </a:lnSpc>
            </a:pPr>
            <a:r>
              <a:rPr lang="en-US" sz="1100"/>
              <a:t>LSTM is an RNN architecture that is composed of memory blocks which uses gating units with a self-connected memory cell </a:t>
            </a:r>
          </a:p>
          <a:p>
            <a:pPr>
              <a:lnSpc>
                <a:spcPct val="90000"/>
              </a:lnSpc>
            </a:pPr>
            <a:r>
              <a:rPr lang="en-US" sz="1100"/>
              <a:t>LSTM solves the vanishing gradient problem that traditional RNNs suffer.</a:t>
            </a:r>
          </a:p>
          <a:p>
            <a:pPr>
              <a:lnSpc>
                <a:spcPct val="90000"/>
              </a:lnSpc>
            </a:pPr>
            <a:r>
              <a:rPr lang="en-US" sz="1100"/>
              <a:t>Fast Fourier transform is used to differentiate frequency bands such as delta, theta, alpha, beta and gamma.</a:t>
            </a:r>
          </a:p>
          <a:p>
            <a:pPr>
              <a:lnSpc>
                <a:spcPct val="90000"/>
              </a:lnSpc>
            </a:pPr>
            <a:r>
              <a:rPr lang="en-US" sz="1100"/>
              <a:t>For consistent and smooth predictions of phases during transitions, moving averages of predictions instead of using just the prediction for one point. </a:t>
            </a:r>
          </a:p>
        </p:txBody>
      </p:sp>
    </p:spTree>
    <p:extLst>
      <p:ext uri="{BB962C8B-B14F-4D97-AF65-F5344CB8AC3E}">
        <p14:creationId xmlns:p14="http://schemas.microsoft.com/office/powerpoint/2010/main" val="4292991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4A56-432A-4822-9A64-69DDCCE9C3EA}"/>
              </a:ext>
            </a:extLst>
          </p:cNvPr>
          <p:cNvSpPr>
            <a:spLocks noGrp="1"/>
          </p:cNvSpPr>
          <p:nvPr>
            <p:ph type="title"/>
          </p:nvPr>
        </p:nvSpPr>
        <p:spPr>
          <a:xfrm>
            <a:off x="1154954" y="860472"/>
            <a:ext cx="8761413" cy="706964"/>
          </a:xfrm>
        </p:spPr>
        <p:txBody>
          <a:bodyPr>
            <a:normAutofit/>
          </a:bodyPr>
          <a:lstStyle/>
          <a:p>
            <a:r>
              <a:rPr lang="en-SG" dirty="0"/>
              <a:t>LSTM RNN Algorithm</a:t>
            </a:r>
          </a:p>
        </p:txBody>
      </p:sp>
      <p:pic>
        <p:nvPicPr>
          <p:cNvPr id="11" name="Picture 10">
            <a:extLst>
              <a:ext uri="{FF2B5EF4-FFF2-40B4-BE49-F238E27FC236}">
                <a16:creationId xmlns:a16="http://schemas.microsoft.com/office/drawing/2014/main" id="{13EAA8C7-A1EB-441D-9BCB-51281737662D}"/>
              </a:ext>
            </a:extLst>
          </p:cNvPr>
          <p:cNvPicPr>
            <a:picLocks noChangeAspect="1"/>
          </p:cNvPicPr>
          <p:nvPr/>
        </p:nvPicPr>
        <p:blipFill>
          <a:blip r:embed="rId2"/>
          <a:stretch>
            <a:fillRect/>
          </a:stretch>
        </p:blipFill>
        <p:spPr>
          <a:xfrm>
            <a:off x="929121" y="2579110"/>
            <a:ext cx="4819650" cy="2143125"/>
          </a:xfrm>
          <a:prstGeom prst="rect">
            <a:avLst/>
          </a:prstGeom>
        </p:spPr>
      </p:pic>
      <p:pic>
        <p:nvPicPr>
          <p:cNvPr id="12" name="Picture 11">
            <a:extLst>
              <a:ext uri="{FF2B5EF4-FFF2-40B4-BE49-F238E27FC236}">
                <a16:creationId xmlns:a16="http://schemas.microsoft.com/office/drawing/2014/main" id="{1139961E-7FC9-4E0A-B2B8-DF78EDC81F70}"/>
              </a:ext>
            </a:extLst>
          </p:cNvPr>
          <p:cNvPicPr>
            <a:picLocks noChangeAspect="1"/>
          </p:cNvPicPr>
          <p:nvPr/>
        </p:nvPicPr>
        <p:blipFill>
          <a:blip r:embed="rId3"/>
          <a:stretch>
            <a:fillRect/>
          </a:stretch>
        </p:blipFill>
        <p:spPr>
          <a:xfrm>
            <a:off x="1762558" y="2290328"/>
            <a:ext cx="3152775" cy="276225"/>
          </a:xfrm>
          <a:prstGeom prst="rect">
            <a:avLst/>
          </a:prstGeom>
        </p:spPr>
      </p:pic>
      <p:pic>
        <p:nvPicPr>
          <p:cNvPr id="13" name="Picture 12">
            <a:extLst>
              <a:ext uri="{FF2B5EF4-FFF2-40B4-BE49-F238E27FC236}">
                <a16:creationId xmlns:a16="http://schemas.microsoft.com/office/drawing/2014/main" id="{66377002-7E00-474F-A8FB-A65BFB6E53D1}"/>
              </a:ext>
            </a:extLst>
          </p:cNvPr>
          <p:cNvPicPr>
            <a:picLocks noChangeAspect="1"/>
          </p:cNvPicPr>
          <p:nvPr/>
        </p:nvPicPr>
        <p:blipFill>
          <a:blip r:embed="rId4"/>
          <a:stretch>
            <a:fillRect/>
          </a:stretch>
        </p:blipFill>
        <p:spPr>
          <a:xfrm>
            <a:off x="6473973" y="2536247"/>
            <a:ext cx="4819650" cy="2228850"/>
          </a:xfrm>
          <a:prstGeom prst="rect">
            <a:avLst/>
          </a:prstGeom>
        </p:spPr>
      </p:pic>
      <p:pic>
        <p:nvPicPr>
          <p:cNvPr id="14" name="Picture 13">
            <a:extLst>
              <a:ext uri="{FF2B5EF4-FFF2-40B4-BE49-F238E27FC236}">
                <a16:creationId xmlns:a16="http://schemas.microsoft.com/office/drawing/2014/main" id="{66499283-E047-4846-B45D-484BF2E580F2}"/>
              </a:ext>
            </a:extLst>
          </p:cNvPr>
          <p:cNvPicPr>
            <a:picLocks noChangeAspect="1"/>
          </p:cNvPicPr>
          <p:nvPr/>
        </p:nvPicPr>
        <p:blipFill>
          <a:blip r:embed="rId5"/>
          <a:stretch>
            <a:fillRect/>
          </a:stretch>
        </p:blipFill>
        <p:spPr>
          <a:xfrm>
            <a:off x="7474098" y="2326697"/>
            <a:ext cx="2819400" cy="228600"/>
          </a:xfrm>
          <a:prstGeom prst="rect">
            <a:avLst/>
          </a:prstGeom>
        </p:spPr>
      </p:pic>
      <p:pic>
        <p:nvPicPr>
          <p:cNvPr id="15" name="Picture 14">
            <a:extLst>
              <a:ext uri="{FF2B5EF4-FFF2-40B4-BE49-F238E27FC236}">
                <a16:creationId xmlns:a16="http://schemas.microsoft.com/office/drawing/2014/main" id="{CD85580E-9E95-4E44-90E3-89DE0242DAE7}"/>
              </a:ext>
            </a:extLst>
          </p:cNvPr>
          <p:cNvPicPr>
            <a:picLocks noChangeAspect="1"/>
          </p:cNvPicPr>
          <p:nvPr/>
        </p:nvPicPr>
        <p:blipFill>
          <a:blip r:embed="rId6"/>
          <a:stretch>
            <a:fillRect/>
          </a:stretch>
        </p:blipFill>
        <p:spPr>
          <a:xfrm>
            <a:off x="3613005" y="5124308"/>
            <a:ext cx="4772025" cy="1219200"/>
          </a:xfrm>
          <a:prstGeom prst="rect">
            <a:avLst/>
          </a:prstGeom>
        </p:spPr>
      </p:pic>
      <p:pic>
        <p:nvPicPr>
          <p:cNvPr id="16" name="Picture 15">
            <a:extLst>
              <a:ext uri="{FF2B5EF4-FFF2-40B4-BE49-F238E27FC236}">
                <a16:creationId xmlns:a16="http://schemas.microsoft.com/office/drawing/2014/main" id="{7B0EE117-210F-4F4B-9FAF-D774D360CD01}"/>
              </a:ext>
            </a:extLst>
          </p:cNvPr>
          <p:cNvPicPr>
            <a:picLocks noChangeAspect="1"/>
          </p:cNvPicPr>
          <p:nvPr/>
        </p:nvPicPr>
        <p:blipFill>
          <a:blip r:embed="rId7"/>
          <a:stretch>
            <a:fillRect/>
          </a:stretch>
        </p:blipFill>
        <p:spPr>
          <a:xfrm>
            <a:off x="5233987" y="4842308"/>
            <a:ext cx="1724025" cy="247650"/>
          </a:xfrm>
          <a:prstGeom prst="rect">
            <a:avLst/>
          </a:prstGeom>
        </p:spPr>
      </p:pic>
    </p:spTree>
    <p:extLst>
      <p:ext uri="{BB962C8B-B14F-4D97-AF65-F5344CB8AC3E}">
        <p14:creationId xmlns:p14="http://schemas.microsoft.com/office/powerpoint/2010/main" val="1716304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isp">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1545</Words>
  <Application>Microsoft Office PowerPoint</Application>
  <PresentationFormat>Widescreen</PresentationFormat>
  <Paragraphs>188</Paragraphs>
  <Slides>29</Slides>
  <Notes>3</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Gothic</vt:lpstr>
      <vt:lpstr>Wingdings 3</vt:lpstr>
      <vt:lpstr>Wisp</vt:lpstr>
      <vt:lpstr>Understanding of EEG Signal variation over days and subjects for general classification purpose </vt:lpstr>
      <vt:lpstr>Problem Description</vt:lpstr>
      <vt:lpstr>Challenges</vt:lpstr>
      <vt:lpstr>Project Scope and Objectives</vt:lpstr>
      <vt:lpstr>Solution Outline</vt:lpstr>
      <vt:lpstr>EEG Signal Processing and Model Data Workflow  </vt:lpstr>
      <vt:lpstr>Related Work (Open Source Dataset)</vt:lpstr>
      <vt:lpstr>LSTM RNN Algorithm</vt:lpstr>
      <vt:lpstr>LSTM RNN Algorithm</vt:lpstr>
      <vt:lpstr>Comparison of Algorithms</vt:lpstr>
      <vt:lpstr>Problem solving Paradigm – Healthy subjects </vt:lpstr>
      <vt:lpstr>Technical Architecture and Design</vt:lpstr>
      <vt:lpstr>Technical Architecture and Design</vt:lpstr>
      <vt:lpstr>Technical Architecture and Design ( Open Source)</vt:lpstr>
      <vt:lpstr>Technical Architecture and Design ( Open Source)</vt:lpstr>
      <vt:lpstr>Technical Architecture and Design ( A Star)</vt:lpstr>
      <vt:lpstr>Implementation</vt:lpstr>
      <vt:lpstr>Future Work</vt:lpstr>
      <vt:lpstr>Thanks</vt:lpstr>
      <vt:lpstr>Related Work – Appendix – Results of various Algorithms</vt:lpstr>
      <vt:lpstr>EDA – Open Source</vt:lpstr>
      <vt:lpstr>Comparison of Algorithms – Logistic Regression with Band-Pass Filter Bank</vt:lpstr>
      <vt:lpstr>Comparison of Algorithms Algorithms – Logistic Regression with Low-Pass Filter Bank</vt:lpstr>
      <vt:lpstr>Comparison of Algorithms Algorithms – Normalization and a Convolutional Neural Network</vt:lpstr>
      <vt:lpstr>A*STAR Dataset – Training ROC Curves</vt:lpstr>
      <vt:lpstr>A*STAR Dataset – Training Precision-Recall Curve </vt:lpstr>
      <vt:lpstr>A*STAR Dataset Test Precision Recall Values</vt:lpstr>
      <vt:lpstr>Operational Context – Open Source Dataset</vt:lpstr>
      <vt:lpstr>Operational Context – ALS Affected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of EEG Signal variation over days and subjects for general classification purpose </dc:title>
  <dc:creator>Bharat Nagaraju</dc:creator>
  <cp:lastModifiedBy>Bharat Nagaraju</cp:lastModifiedBy>
  <cp:revision>6</cp:revision>
  <dcterms:created xsi:type="dcterms:W3CDTF">2019-08-26T14:53:51Z</dcterms:created>
  <dcterms:modified xsi:type="dcterms:W3CDTF">2019-08-26T15:15:07Z</dcterms:modified>
</cp:coreProperties>
</file>